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5" r:id="rId1"/>
  </p:sldMasterIdLst>
  <p:sldIdLst>
    <p:sldId id="282" r:id="rId2"/>
    <p:sldId id="257" r:id="rId3"/>
    <p:sldId id="258" r:id="rId4"/>
    <p:sldId id="281" r:id="rId5"/>
    <p:sldId id="259" r:id="rId6"/>
    <p:sldId id="260" r:id="rId7"/>
    <p:sldId id="265" r:id="rId8"/>
    <p:sldId id="261" r:id="rId9"/>
    <p:sldId id="269" r:id="rId10"/>
    <p:sldId id="270" r:id="rId11"/>
    <p:sldId id="263" r:id="rId12"/>
    <p:sldId id="264" r:id="rId13"/>
    <p:sldId id="266" r:id="rId14"/>
    <p:sldId id="273" r:id="rId15"/>
    <p:sldId id="267" r:id="rId16"/>
    <p:sldId id="268" r:id="rId17"/>
    <p:sldId id="272" r:id="rId18"/>
    <p:sldId id="271" r:id="rId19"/>
    <p:sldId id="276" r:id="rId20"/>
    <p:sldId id="277" r:id="rId21"/>
    <p:sldId id="278" r:id="rId22"/>
    <p:sldId id="274" r:id="rId23"/>
    <p:sldId id="275" r:id="rId24"/>
    <p:sldId id="279" r:id="rId25"/>
    <p:sldId id="280" r:id="rId26"/>
    <p:sldId id="26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4660"/>
  </p:normalViewPr>
  <p:slideViewPr>
    <p:cSldViewPr snapToGrid="0">
      <p:cViewPr>
        <p:scale>
          <a:sx n="65" d="100"/>
          <a:sy n="65" d="100"/>
        </p:scale>
        <p:origin x="5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6/15/2023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7333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7729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521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16893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9716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6/15/2023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5041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6/15/2023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22340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5370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515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986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1254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878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7068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5303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357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4794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6023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6/15/2023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052194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Vbit college in vijayawada - VIGNANA BHARATHI INSTITUTE OF TECHNOLOGY (VBIT  PRODDATUR) - VIJAYAWADA Consumer Review - MouthShut.com">
            <a:extLst>
              <a:ext uri="{FF2B5EF4-FFF2-40B4-BE49-F238E27FC236}">
                <a16:creationId xmlns:a16="http://schemas.microsoft.com/office/drawing/2014/main" id="{EB0650AD-5BC8-46EC-B262-707EE585F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278" y="400578"/>
            <a:ext cx="9897251" cy="9692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7B9B7A-B3C1-4FB8-B169-AEC35BD2DFD1}"/>
              </a:ext>
            </a:extLst>
          </p:cNvPr>
          <p:cNvSpPr txBox="1"/>
          <p:nvPr/>
        </p:nvSpPr>
        <p:spPr>
          <a:xfrm>
            <a:off x="894735" y="2153265"/>
            <a:ext cx="10048568" cy="1477328"/>
          </a:xfrm>
          <a:prstGeom prst="rect">
            <a:avLst/>
          </a:prstGeom>
          <a:noFill/>
        </p:spPr>
        <p:txBody>
          <a:bodyPr wrap="square" rtlCol="0">
            <a:spAutoFit/>
          </a:bodyPr>
          <a:lstStyle/>
          <a:p>
            <a:pPr algn="ctr"/>
            <a:r>
              <a:rPr lang="en-IN" sz="1800" b="1" dirty="0">
                <a:solidFill>
                  <a:schemeClr val="bg1"/>
                </a:solidFill>
                <a:latin typeface="Times New Roman" panose="02020603050405020304" pitchFamily="18" charset="0"/>
                <a:cs typeface="Times New Roman" panose="02020603050405020304" pitchFamily="18" charset="0"/>
              </a:rPr>
              <a:t>DEPARTMENT OF COMPUTER SCIENCE AND ENGINEERING</a:t>
            </a:r>
            <a:br>
              <a:rPr lang="en-IN" sz="1800" b="1" dirty="0">
                <a:latin typeface="Times New Roman" panose="02020603050405020304" pitchFamily="18" charset="0"/>
                <a:cs typeface="Times New Roman" panose="02020603050405020304" pitchFamily="18" charset="0"/>
              </a:rPr>
            </a:br>
            <a:r>
              <a:rPr lang="en-IN" sz="2400" b="1" dirty="0">
                <a:solidFill>
                  <a:srgbClr val="C00000"/>
                </a:solidFill>
                <a:latin typeface="Times New Roman" panose="02020603050405020304" pitchFamily="18" charset="0"/>
                <a:cs typeface="Times New Roman" panose="02020603050405020304" pitchFamily="18" charset="0"/>
              </a:rPr>
              <a:t>MAJOR PROJECT</a:t>
            </a:r>
            <a:br>
              <a:rPr lang="en-IN" sz="2400" b="1" dirty="0">
                <a:solidFill>
                  <a:srgbClr val="C00000"/>
                </a:solidFill>
                <a:latin typeface="Times New Roman" panose="02020603050405020304" pitchFamily="18" charset="0"/>
                <a:cs typeface="Times New Roman" panose="02020603050405020304" pitchFamily="18" charset="0"/>
              </a:rPr>
            </a:br>
            <a:r>
              <a:rPr lang="en-IN" sz="2400" b="1" dirty="0">
                <a:solidFill>
                  <a:srgbClr val="C00000"/>
                </a:solidFill>
                <a:latin typeface="Times New Roman" panose="02020603050405020304" pitchFamily="18" charset="0"/>
                <a:cs typeface="Times New Roman" panose="02020603050405020304" pitchFamily="18" charset="0"/>
              </a:rPr>
              <a:t>ON</a:t>
            </a:r>
            <a:br>
              <a:rPr lang="en-IN" sz="2400" b="1" dirty="0">
                <a:solidFill>
                  <a:srgbClr val="C00000"/>
                </a:solidFill>
                <a:latin typeface="Times New Roman" panose="02020603050405020304" pitchFamily="18" charset="0"/>
                <a:cs typeface="Times New Roman" panose="02020603050405020304" pitchFamily="18" charset="0"/>
              </a:rPr>
            </a:br>
            <a:r>
              <a:rPr lang="en-US" sz="2400" b="1" dirty="0">
                <a:solidFill>
                  <a:srgbClr val="C00000"/>
                </a:solidFill>
                <a:latin typeface="Times New Roman" panose="02020603050405020304" pitchFamily="18" charset="0"/>
                <a:cs typeface="Times New Roman" panose="02020603050405020304" pitchFamily="18" charset="0"/>
              </a:rPr>
              <a:t>BLIND ASSESSMENT INTELLIGENCE DEVICE </a:t>
            </a:r>
            <a:endParaRPr lang="en-IN" dirty="0">
              <a:solidFill>
                <a:srgbClr val="C00000"/>
              </a:solidFill>
            </a:endParaRPr>
          </a:p>
        </p:txBody>
      </p:sp>
      <p:sp>
        <p:nvSpPr>
          <p:cNvPr id="8" name="TextBox 7">
            <a:extLst>
              <a:ext uri="{FF2B5EF4-FFF2-40B4-BE49-F238E27FC236}">
                <a16:creationId xmlns:a16="http://schemas.microsoft.com/office/drawing/2014/main" id="{5272E91A-D307-4ABD-ACCA-642161C83C7D}"/>
              </a:ext>
            </a:extLst>
          </p:cNvPr>
          <p:cNvSpPr txBox="1"/>
          <p:nvPr/>
        </p:nvSpPr>
        <p:spPr>
          <a:xfrm>
            <a:off x="1504334" y="4414048"/>
            <a:ext cx="2399071" cy="1200329"/>
          </a:xfrm>
          <a:prstGeom prst="rect">
            <a:avLst/>
          </a:prstGeom>
          <a:noFill/>
        </p:spPr>
        <p:txBody>
          <a:bodyPr wrap="square" rtlCol="0">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Guide</a:t>
            </a:r>
          </a:p>
          <a:p>
            <a:r>
              <a:rPr lang="en-US" dirty="0">
                <a:latin typeface="Times New Roman" panose="02020603050405020304" pitchFamily="18" charset="0"/>
                <a:ea typeface="Tahoma" panose="020B0604030504040204" pitchFamily="34" charset="0"/>
                <a:cs typeface="Times New Roman" panose="02020603050405020304" pitchFamily="18" charset="0"/>
              </a:rPr>
              <a:t>K. Ashok sir</a:t>
            </a:r>
          </a:p>
          <a:p>
            <a:r>
              <a:rPr lang="en-US" b="1" dirty="0">
                <a:latin typeface="Times New Roman" panose="02020603050405020304" pitchFamily="18" charset="0"/>
                <a:ea typeface="Tahoma" panose="020B0604030504040204" pitchFamily="34" charset="0"/>
                <a:cs typeface="Times New Roman" panose="02020603050405020304" pitchFamily="18" charset="0"/>
              </a:rPr>
              <a:t>Coordinator</a:t>
            </a:r>
          </a:p>
          <a:p>
            <a:r>
              <a:rPr lang="en-US" dirty="0">
                <a:latin typeface="Times New Roman" panose="02020603050405020304" pitchFamily="18" charset="0"/>
                <a:ea typeface="Tahoma" panose="020B0604030504040204" pitchFamily="34" charset="0"/>
                <a:cs typeface="Times New Roman" panose="02020603050405020304" pitchFamily="18" charset="0"/>
              </a:rPr>
              <a:t>G. Srikanth sir</a:t>
            </a: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8C6A422-BAA5-4045-AD4C-7B60CA09A8DD}"/>
              </a:ext>
            </a:extLst>
          </p:cNvPr>
          <p:cNvSpPr txBox="1"/>
          <p:nvPr/>
        </p:nvSpPr>
        <p:spPr>
          <a:xfrm>
            <a:off x="7128387" y="4414048"/>
            <a:ext cx="2979174" cy="1477328"/>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BATCH NO:19PB18 </a:t>
            </a:r>
          </a:p>
          <a:p>
            <a:r>
              <a:rPr lang="en-IN" sz="1800" b="1" dirty="0">
                <a:latin typeface="Times New Roman" panose="02020603050405020304" pitchFamily="18" charset="0"/>
                <a:cs typeface="Times New Roman" panose="02020603050405020304" pitchFamily="18" charset="0"/>
              </a:rPr>
              <a:t>G. Swetha(19P61A0573)</a:t>
            </a:r>
          </a:p>
          <a:p>
            <a:r>
              <a:rPr lang="en-IN" b="1" dirty="0">
                <a:latin typeface="Times New Roman" panose="02020603050405020304" pitchFamily="18" charset="0"/>
                <a:cs typeface="Times New Roman" panose="02020603050405020304" pitchFamily="18" charset="0"/>
              </a:rPr>
              <a:t>J. Maithri(19P61A0590)</a:t>
            </a:r>
          </a:p>
          <a:p>
            <a:r>
              <a:rPr lang="en-IN" sz="1800" b="1" dirty="0">
                <a:latin typeface="Times New Roman" panose="02020603050405020304" pitchFamily="18" charset="0"/>
                <a:cs typeface="Times New Roman" panose="02020603050405020304" pitchFamily="18" charset="0"/>
              </a:rPr>
              <a:t>K. Jeevana(19P61A05B5)</a:t>
            </a:r>
          </a:p>
          <a:p>
            <a:r>
              <a:rPr lang="en-IN" sz="1800" b="1" dirty="0">
                <a:solidFill>
                  <a:schemeClr val="bg1"/>
                </a:solidFill>
                <a:latin typeface="Times New Roman" panose="02020603050405020304" pitchFamily="18" charset="0"/>
                <a:cs typeface="Times New Roman" panose="02020603050405020304" pitchFamily="18" charset="0"/>
              </a:rPr>
              <a:t>NO:19PB18 CH NO:19PB18</a:t>
            </a:r>
            <a:endParaRPr lang="en-IN" dirty="0"/>
          </a:p>
        </p:txBody>
      </p:sp>
    </p:spTree>
    <p:extLst>
      <p:ext uri="{BB962C8B-B14F-4D97-AF65-F5344CB8AC3E}">
        <p14:creationId xmlns:p14="http://schemas.microsoft.com/office/powerpoint/2010/main" val="4244008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B103-14A4-42F7-D730-35FED4FF67A8}"/>
              </a:ext>
            </a:extLst>
          </p:cNvPr>
          <p:cNvSpPr>
            <a:spLocks noGrp="1"/>
          </p:cNvSpPr>
          <p:nvPr>
            <p:ph type="title" idx="4294967295"/>
          </p:nvPr>
        </p:nvSpPr>
        <p:spPr>
          <a:xfrm>
            <a:off x="640080" y="406401"/>
            <a:ext cx="8761413" cy="708025"/>
          </a:xfrm>
        </p:spPr>
        <p:txBody>
          <a:bodyPr/>
          <a:lstStyle/>
          <a:p>
            <a:r>
              <a:rPr lang="en-IN" sz="2400" b="1" dirty="0">
                <a:solidFill>
                  <a:schemeClr val="tx1"/>
                </a:solidFill>
                <a:latin typeface="Times New Roman" panose="02020603050405020304" pitchFamily="18" charset="0"/>
                <a:cs typeface="Times New Roman" panose="02020603050405020304" pitchFamily="18" charset="0"/>
              </a:rPr>
              <a:t>ARCHITECTURE:</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E5FA4A-317A-68B7-8519-E7289993AE7E}"/>
              </a:ext>
            </a:extLst>
          </p:cNvPr>
          <p:cNvPicPr>
            <a:picLocks noChangeAspect="1"/>
          </p:cNvPicPr>
          <p:nvPr/>
        </p:nvPicPr>
        <p:blipFill rotWithShape="1">
          <a:blip r:embed="rId2"/>
          <a:srcRect b="5385"/>
          <a:stretch/>
        </p:blipFill>
        <p:spPr>
          <a:xfrm>
            <a:off x="2511377" y="1475528"/>
            <a:ext cx="5772150" cy="4976071"/>
          </a:xfrm>
          <a:prstGeom prst="rect">
            <a:avLst/>
          </a:prstGeom>
        </p:spPr>
      </p:pic>
      <p:sp>
        <p:nvSpPr>
          <p:cNvPr id="3" name="TextBox 2">
            <a:extLst>
              <a:ext uri="{FF2B5EF4-FFF2-40B4-BE49-F238E27FC236}">
                <a16:creationId xmlns:a16="http://schemas.microsoft.com/office/drawing/2014/main" id="{A99411E6-20FD-4B24-BF6A-D33AEC930E61}"/>
              </a:ext>
            </a:extLst>
          </p:cNvPr>
          <p:cNvSpPr txBox="1"/>
          <p:nvPr/>
        </p:nvSpPr>
        <p:spPr>
          <a:xfrm>
            <a:off x="3176337" y="6451599"/>
            <a:ext cx="4600876" cy="369332"/>
          </a:xfrm>
          <a:prstGeom prst="rect">
            <a:avLst/>
          </a:prstGeom>
          <a:noFill/>
        </p:spPr>
        <p:txBody>
          <a:bodyPr wrap="square" rtlCol="0">
            <a:spAutoFit/>
          </a:bodyPr>
          <a:lstStyle/>
          <a:p>
            <a:r>
              <a:rPr lang="en-IN" b="1" i="1" dirty="0">
                <a:latin typeface="Times New Roman" panose="02020603050405020304" pitchFamily="18" charset="0"/>
                <a:cs typeface="Times New Roman" panose="02020603050405020304" pitchFamily="18" charset="0"/>
              </a:rPr>
              <a:t>Fig:</a:t>
            </a:r>
            <a:r>
              <a:rPr lang="en-IN" i="1" dirty="0">
                <a:latin typeface="Times New Roman" panose="02020603050405020304" pitchFamily="18" charset="0"/>
                <a:cs typeface="Times New Roman" panose="02020603050405020304" pitchFamily="18" charset="0"/>
              </a:rPr>
              <a:t> The Architecture of the Blind AID system</a:t>
            </a:r>
          </a:p>
        </p:txBody>
      </p:sp>
    </p:spTree>
    <p:extLst>
      <p:ext uri="{BB962C8B-B14F-4D97-AF65-F5344CB8AC3E}">
        <p14:creationId xmlns:p14="http://schemas.microsoft.com/office/powerpoint/2010/main" val="155840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C31E-558D-4837-885E-701AAE89D35B}"/>
              </a:ext>
            </a:extLst>
          </p:cNvPr>
          <p:cNvSpPr>
            <a:spLocks noGrp="1"/>
          </p:cNvSpPr>
          <p:nvPr>
            <p:ph type="title" idx="4294967295"/>
          </p:nvPr>
        </p:nvSpPr>
        <p:spPr>
          <a:xfrm>
            <a:off x="1376680" y="546418"/>
            <a:ext cx="9845040" cy="764222"/>
          </a:xfrm>
        </p:spPr>
        <p:txBody>
          <a:bodyPr>
            <a:normAutofit fontScale="90000"/>
          </a:bodyPr>
          <a:lstStyle/>
          <a:p>
            <a:r>
              <a:rPr lang="en-IN" sz="2700" b="1" dirty="0">
                <a:solidFill>
                  <a:schemeClr val="tx1"/>
                </a:solidFill>
                <a:latin typeface="Times New Roman" panose="02020603050405020304" pitchFamily="18" charset="0"/>
                <a:cs typeface="Times New Roman" panose="02020603050405020304" pitchFamily="18" charset="0"/>
              </a:rPr>
              <a:t>UML DIAGRAMS</a:t>
            </a:r>
            <a:br>
              <a:rPr lang="en-IN" sz="2400" b="1" dirty="0">
                <a:solidFill>
                  <a:schemeClr val="tx1"/>
                </a:solidFill>
                <a:latin typeface="Times New Roman" panose="02020603050405020304" pitchFamily="18" charset="0"/>
                <a:cs typeface="Times New Roman" panose="02020603050405020304" pitchFamily="18" charset="0"/>
              </a:rPr>
            </a:br>
            <a:r>
              <a:rPr lang="en-IN" sz="2400" b="1" dirty="0">
                <a:solidFill>
                  <a:schemeClr val="tx1"/>
                </a:solidFill>
                <a:latin typeface="Times New Roman" panose="02020603050405020304" pitchFamily="18" charset="0"/>
                <a:cs typeface="Times New Roman" panose="02020603050405020304" pitchFamily="18" charset="0"/>
              </a:rPr>
              <a:t> </a:t>
            </a:r>
            <a:br>
              <a:rPr lang="en-IN" sz="2400" b="1" dirty="0">
                <a:solidFill>
                  <a:schemeClr val="tx1"/>
                </a:solidFill>
                <a:latin typeface="Times New Roman" panose="02020603050405020304" pitchFamily="18" charset="0"/>
                <a:cs typeface="Times New Roman" panose="02020603050405020304" pitchFamily="18" charset="0"/>
              </a:rPr>
            </a:br>
            <a:r>
              <a:rPr lang="en-IN" sz="2200" b="1" dirty="0">
                <a:solidFill>
                  <a:schemeClr val="tx1"/>
                </a:solidFill>
                <a:latin typeface="Times New Roman" panose="02020603050405020304" pitchFamily="18" charset="0"/>
                <a:cs typeface="Times New Roman" panose="02020603050405020304" pitchFamily="18" charset="0"/>
              </a:rPr>
              <a:t>USE CASE DIAGRAM:</a:t>
            </a:r>
          </a:p>
        </p:txBody>
      </p:sp>
      <p:pic>
        <p:nvPicPr>
          <p:cNvPr id="5" name="Content Placeholder 4">
            <a:extLst>
              <a:ext uri="{FF2B5EF4-FFF2-40B4-BE49-F238E27FC236}">
                <a16:creationId xmlns:a16="http://schemas.microsoft.com/office/drawing/2014/main" id="{724DD2A1-2769-C7A0-1BF7-A71C0B296340}"/>
              </a:ext>
            </a:extLst>
          </p:cNvPr>
          <p:cNvPicPr>
            <a:picLocks noGrp="1" noChangeAspect="1"/>
          </p:cNvPicPr>
          <p:nvPr>
            <p:ph idx="4294967295"/>
          </p:nvPr>
        </p:nvPicPr>
        <p:blipFill rotWithShape="1">
          <a:blip r:embed="rId2"/>
          <a:srcRect l="16200" t="17473" r="22740" b="22750"/>
          <a:stretch/>
        </p:blipFill>
        <p:spPr>
          <a:xfrm>
            <a:off x="2270760" y="1442720"/>
            <a:ext cx="8747760" cy="4787582"/>
          </a:xfrm>
        </p:spPr>
      </p:pic>
    </p:spTree>
    <p:extLst>
      <p:ext uri="{BB962C8B-B14F-4D97-AF65-F5344CB8AC3E}">
        <p14:creationId xmlns:p14="http://schemas.microsoft.com/office/powerpoint/2010/main" val="368149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C021-777E-EBA9-FF7C-4B2E998140E0}"/>
              </a:ext>
            </a:extLst>
          </p:cNvPr>
          <p:cNvSpPr>
            <a:spLocks noGrp="1"/>
          </p:cNvSpPr>
          <p:nvPr>
            <p:ph type="title" idx="4294967295"/>
          </p:nvPr>
        </p:nvSpPr>
        <p:spPr>
          <a:xfrm>
            <a:off x="1280160" y="549275"/>
            <a:ext cx="8761413" cy="708025"/>
          </a:xfrm>
        </p:spPr>
        <p:txBody>
          <a:bodyPr>
            <a:normAutofit/>
          </a:bodyPr>
          <a:lstStyle/>
          <a:p>
            <a:r>
              <a:rPr lang="en-IN" sz="2000" b="1" dirty="0">
                <a:solidFill>
                  <a:schemeClr val="tx1"/>
                </a:solidFill>
                <a:latin typeface="Times New Roman" panose="02020603050405020304" pitchFamily="18" charset="0"/>
                <a:cs typeface="Times New Roman" panose="02020603050405020304" pitchFamily="18" charset="0"/>
              </a:rPr>
              <a:t>CLASS DIAGRAM:</a:t>
            </a:r>
            <a:endParaRPr lang="en-IN" sz="2000" b="1"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6D7CA4F5-0841-CFC6-789A-5B49A1B31872}"/>
              </a:ext>
            </a:extLst>
          </p:cNvPr>
          <p:cNvPicPr>
            <a:picLocks noGrp="1" noChangeAspect="1"/>
          </p:cNvPicPr>
          <p:nvPr>
            <p:ph idx="4294967295"/>
          </p:nvPr>
        </p:nvPicPr>
        <p:blipFill rotWithShape="1">
          <a:blip r:embed="rId2"/>
          <a:srcRect l="16714" t="22749" r="22229" b="42196"/>
          <a:stretch/>
        </p:blipFill>
        <p:spPr>
          <a:xfrm>
            <a:off x="1493520" y="1615440"/>
            <a:ext cx="8392160" cy="4795520"/>
          </a:xfrm>
        </p:spPr>
      </p:pic>
    </p:spTree>
    <p:extLst>
      <p:ext uri="{BB962C8B-B14F-4D97-AF65-F5344CB8AC3E}">
        <p14:creationId xmlns:p14="http://schemas.microsoft.com/office/powerpoint/2010/main" val="2285244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48C3-2BFC-3D63-E129-362A15B3D991}"/>
              </a:ext>
            </a:extLst>
          </p:cNvPr>
          <p:cNvSpPr>
            <a:spLocks noGrp="1"/>
          </p:cNvSpPr>
          <p:nvPr>
            <p:ph type="title" idx="4294967295"/>
          </p:nvPr>
        </p:nvSpPr>
        <p:spPr>
          <a:xfrm>
            <a:off x="1330960" y="708978"/>
            <a:ext cx="8761413" cy="708025"/>
          </a:xfrm>
        </p:spPr>
        <p:txBody>
          <a:bodyPr/>
          <a:lstStyle/>
          <a:p>
            <a:r>
              <a:rPr lang="en-IN" sz="2000" b="1" dirty="0">
                <a:solidFill>
                  <a:schemeClr val="tx1"/>
                </a:solidFill>
                <a:latin typeface="Times New Roman" panose="02020603050405020304" pitchFamily="18" charset="0"/>
                <a:cs typeface="Times New Roman" panose="02020603050405020304" pitchFamily="18" charset="0"/>
              </a:rPr>
              <a:t>SEQUENCE DIAGRAM:</a:t>
            </a:r>
            <a:endParaRPr lang="en-IN" b="1" dirty="0">
              <a:solidFill>
                <a:schemeClr val="tx1"/>
              </a:solidFill>
            </a:endParaRPr>
          </a:p>
        </p:txBody>
      </p:sp>
      <p:pic>
        <p:nvPicPr>
          <p:cNvPr id="9" name="Content Placeholder 8">
            <a:extLst>
              <a:ext uri="{FF2B5EF4-FFF2-40B4-BE49-F238E27FC236}">
                <a16:creationId xmlns:a16="http://schemas.microsoft.com/office/drawing/2014/main" id="{DAF75E4F-6ABB-49DD-E985-AE2BCE9EA2A1}"/>
              </a:ext>
            </a:extLst>
          </p:cNvPr>
          <p:cNvPicPr>
            <a:picLocks noGrp="1" noChangeAspect="1"/>
          </p:cNvPicPr>
          <p:nvPr>
            <p:ph idx="4294967295"/>
          </p:nvPr>
        </p:nvPicPr>
        <p:blipFill rotWithShape="1">
          <a:blip r:embed="rId2"/>
          <a:srcRect l="14863" t="7361" r="22573" b="23642"/>
          <a:stretch/>
        </p:blipFill>
        <p:spPr>
          <a:xfrm>
            <a:off x="2099627" y="1417003"/>
            <a:ext cx="9692640" cy="5212715"/>
          </a:xfrm>
        </p:spPr>
      </p:pic>
    </p:spTree>
    <p:extLst>
      <p:ext uri="{BB962C8B-B14F-4D97-AF65-F5344CB8AC3E}">
        <p14:creationId xmlns:p14="http://schemas.microsoft.com/office/powerpoint/2010/main" val="198877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F88E-EC4C-E48A-C41B-9063F07DD96A}"/>
              </a:ext>
            </a:extLst>
          </p:cNvPr>
          <p:cNvSpPr>
            <a:spLocks noGrp="1"/>
          </p:cNvSpPr>
          <p:nvPr>
            <p:ph type="title" idx="4294967295"/>
          </p:nvPr>
        </p:nvSpPr>
        <p:spPr>
          <a:xfrm>
            <a:off x="0" y="973138"/>
            <a:ext cx="8761413" cy="708025"/>
          </a:xfrm>
        </p:spPr>
        <p:txBody>
          <a:bodyPr/>
          <a:lstStyle/>
          <a:p>
            <a:r>
              <a:rPr lang="en-IN" sz="2000" b="1" dirty="0">
                <a:solidFill>
                  <a:schemeClr val="tx1"/>
                </a:solidFill>
                <a:latin typeface="Times New Roman" panose="02020603050405020304" pitchFamily="18" charset="0"/>
                <a:cs typeface="Times New Roman" panose="02020603050405020304" pitchFamily="18" charset="0"/>
              </a:rPr>
              <a:t>              ACTIVITY DIAGRAM:</a:t>
            </a:r>
          </a:p>
        </p:txBody>
      </p:sp>
      <p:pic>
        <p:nvPicPr>
          <p:cNvPr id="6" name="Picture 5">
            <a:extLst>
              <a:ext uri="{FF2B5EF4-FFF2-40B4-BE49-F238E27FC236}">
                <a16:creationId xmlns:a16="http://schemas.microsoft.com/office/drawing/2014/main" id="{2FE522FE-1201-2CF5-2DDA-B18A1BB4F1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8095" y="1828799"/>
            <a:ext cx="8086164" cy="4908885"/>
          </a:xfrm>
          <a:prstGeom prst="rect">
            <a:avLst/>
          </a:prstGeom>
          <a:noFill/>
          <a:ln>
            <a:noFill/>
          </a:ln>
        </p:spPr>
      </p:pic>
    </p:spTree>
    <p:extLst>
      <p:ext uri="{BB962C8B-B14F-4D97-AF65-F5344CB8AC3E}">
        <p14:creationId xmlns:p14="http://schemas.microsoft.com/office/powerpoint/2010/main" val="727416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7DA0-371A-47CC-99F3-E510D5B53506}"/>
              </a:ext>
            </a:extLst>
          </p:cNvPr>
          <p:cNvSpPr>
            <a:spLocks noGrp="1"/>
          </p:cNvSpPr>
          <p:nvPr>
            <p:ph type="title" idx="4294967295"/>
          </p:nvPr>
        </p:nvSpPr>
        <p:spPr>
          <a:xfrm>
            <a:off x="1249680" y="951547"/>
            <a:ext cx="8761413" cy="708025"/>
          </a:xfrm>
        </p:spPr>
        <p:txBody>
          <a:bodyPr>
            <a:normAutofit/>
          </a:bodyPr>
          <a:lstStyle/>
          <a:p>
            <a:r>
              <a:rPr lang="en-IN" sz="2400" b="1" dirty="0">
                <a:solidFill>
                  <a:schemeClr val="tx1"/>
                </a:solidFill>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C2172973-E30F-BF02-3679-4A5AC4E843D2}"/>
              </a:ext>
            </a:extLst>
          </p:cNvPr>
          <p:cNvSpPr>
            <a:spLocks noGrp="1"/>
          </p:cNvSpPr>
          <p:nvPr>
            <p:ph idx="4294967295"/>
          </p:nvPr>
        </p:nvSpPr>
        <p:spPr>
          <a:xfrm>
            <a:off x="1116012" y="1866633"/>
            <a:ext cx="9959975" cy="3416300"/>
          </a:xfrm>
        </p:spPr>
        <p:txBody>
          <a:bodyPr>
            <a:noAutofit/>
          </a:bodyPr>
          <a:lstStyle/>
          <a:p>
            <a:pPr>
              <a:lnSpc>
                <a:spcPct val="150000"/>
              </a:lnSpc>
            </a:pPr>
            <a:r>
              <a:rPr lang="en-IN" sz="2000" dirty="0">
                <a:latin typeface="Times New Roman" panose="02020603050405020304" pitchFamily="18" charset="0"/>
                <a:cs typeface="Times New Roman" panose="02020603050405020304" pitchFamily="18" charset="0"/>
              </a:rPr>
              <a:t>The MS COCO (Microsoft Common Objects in Context) dataset is a large-scale object detection Dataset. The first version of the MS COCO dataset was released in 2014. It contains 164K images split into training (83K), validation (41%), and test (41K) sets. In 2015 additional test set of 81K images was released, including all the previous test images and 40K new images. 21 Based on community feedback, in 2017 the maining validation split was changed from 83K/41K to 118K/5K. The new split uses the same images and annotations. The 2017 test set is a subset of 41K images of the 2015 test set. Additionally, the 2017 release contains a new unannotated dataset of 123K images.</a:t>
            </a:r>
          </a:p>
        </p:txBody>
      </p:sp>
    </p:spTree>
    <p:extLst>
      <p:ext uri="{BB962C8B-B14F-4D97-AF65-F5344CB8AC3E}">
        <p14:creationId xmlns:p14="http://schemas.microsoft.com/office/powerpoint/2010/main" val="3316883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EDC4-1EBB-4149-8C38-33FC57B5B33B}"/>
              </a:ext>
            </a:extLst>
          </p:cNvPr>
          <p:cNvSpPr>
            <a:spLocks noGrp="1"/>
          </p:cNvSpPr>
          <p:nvPr>
            <p:ph type="title" idx="4294967295"/>
          </p:nvPr>
        </p:nvSpPr>
        <p:spPr>
          <a:xfrm>
            <a:off x="1381760" y="838200"/>
            <a:ext cx="8761413" cy="708025"/>
          </a:xfrm>
        </p:spPr>
        <p:txBody>
          <a:bodyPr>
            <a:normAutofit/>
          </a:bodyPr>
          <a:lstStyle/>
          <a:p>
            <a:r>
              <a:rPr lang="en-IN" sz="2400" b="1" dirty="0">
                <a:solidFill>
                  <a:schemeClr val="tx1"/>
                </a:solidFill>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B8CD7DAC-1975-6245-2FFC-EE0EFAAC7737}"/>
              </a:ext>
            </a:extLst>
          </p:cNvPr>
          <p:cNvSpPr>
            <a:spLocks noGrp="1"/>
          </p:cNvSpPr>
          <p:nvPr>
            <p:ph idx="4294967295"/>
          </p:nvPr>
        </p:nvSpPr>
        <p:spPr>
          <a:xfrm>
            <a:off x="1381760" y="2105660"/>
            <a:ext cx="10193337" cy="3416300"/>
          </a:xfrm>
        </p:spPr>
        <p:txBody>
          <a:bodyPr>
            <a:normAutofit/>
          </a:bodyPr>
          <a:lstStyle/>
          <a:p>
            <a:r>
              <a:rPr lang="en-IN" sz="2200" dirty="0">
                <a:latin typeface="Times New Roman" panose="02020603050405020304" pitchFamily="18" charset="0"/>
                <a:cs typeface="Times New Roman" panose="02020603050405020304" pitchFamily="18" charset="0"/>
              </a:rPr>
              <a:t>person, bicycle, car, motorcycle, airplane, bun, train, truck, boat, traffic light, fire hydrant, stop sign, parking, meter, bench, bird, cat, dog, horse, sheep, cow, elephant, bear, zebra, giraffe, backpack, umbrella, handbag, tie, suitcase, frisbee, skis, snowboard, sports ball, kite, baseball bat, baseball glove, skateboard, surfboard, </a:t>
            </a:r>
            <a:r>
              <a:rPr lang="en-IN" sz="2000" dirty="0">
                <a:latin typeface="Times New Roman" panose="02020603050405020304" pitchFamily="18" charset="0"/>
                <a:cs typeface="Times New Roman" panose="02020603050405020304" pitchFamily="18" charset="0"/>
              </a:rPr>
              <a:t>tennis racket, bottle, wine glass, cup, fork, knife, Spoon, banana, </a:t>
            </a:r>
            <a:r>
              <a:rPr lang="en-IN" sz="2200" dirty="0">
                <a:latin typeface="Times New Roman" panose="02020603050405020304" pitchFamily="18" charset="0"/>
                <a:cs typeface="Times New Roman" panose="02020603050405020304" pitchFamily="18" charset="0"/>
              </a:rPr>
              <a:t>apple, sandwich, orange, broccoli, carrot, hot dog, pizza, donut, cake, chair, couch, potted plant, bed, dining table, toilet, tv, laptop, mouse, remote, keyboard, cell phone, Microwave, oven, toaster, sink, refrigerator, book, clock, vase, scissors, teddy bear, hair drier, toothbrush.</a:t>
            </a:r>
          </a:p>
          <a:p>
            <a:endParaRPr lang="en-IN" dirty="0"/>
          </a:p>
        </p:txBody>
      </p:sp>
    </p:spTree>
    <p:extLst>
      <p:ext uri="{BB962C8B-B14F-4D97-AF65-F5344CB8AC3E}">
        <p14:creationId xmlns:p14="http://schemas.microsoft.com/office/powerpoint/2010/main" val="2667643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9955B-6375-CD0B-A77D-8251A0F18F59}"/>
              </a:ext>
            </a:extLst>
          </p:cNvPr>
          <p:cNvPicPr>
            <a:picLocks noChangeAspect="1"/>
          </p:cNvPicPr>
          <p:nvPr/>
        </p:nvPicPr>
        <p:blipFill>
          <a:blip r:embed="rId2"/>
          <a:stretch>
            <a:fillRect/>
          </a:stretch>
        </p:blipFill>
        <p:spPr>
          <a:xfrm>
            <a:off x="1757082" y="1532965"/>
            <a:ext cx="8382000" cy="4500282"/>
          </a:xfrm>
          <a:prstGeom prst="rect">
            <a:avLst/>
          </a:prstGeom>
        </p:spPr>
      </p:pic>
      <p:sp>
        <p:nvSpPr>
          <p:cNvPr id="4" name="Title 3">
            <a:extLst>
              <a:ext uri="{FF2B5EF4-FFF2-40B4-BE49-F238E27FC236}">
                <a16:creationId xmlns:a16="http://schemas.microsoft.com/office/drawing/2014/main" id="{97BE99EB-F243-4D5C-629A-4E3A6CD7B4CD}"/>
              </a:ext>
            </a:extLst>
          </p:cNvPr>
          <p:cNvSpPr>
            <a:spLocks noGrp="1"/>
          </p:cNvSpPr>
          <p:nvPr>
            <p:ph type="title" idx="4294967295"/>
          </p:nvPr>
        </p:nvSpPr>
        <p:spPr>
          <a:xfrm>
            <a:off x="1265610" y="663388"/>
            <a:ext cx="8761413" cy="708025"/>
          </a:xfrm>
        </p:spPr>
        <p:txBody>
          <a:bodyPr/>
          <a:lstStyle/>
          <a:p>
            <a:r>
              <a:rPr lang="en-IN" sz="2400" b="1" dirty="0">
                <a:solidFill>
                  <a:schemeClr val="tx1"/>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195492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8DF386-2CB3-C486-64D3-C08E1C749C8E}"/>
              </a:ext>
            </a:extLst>
          </p:cNvPr>
          <p:cNvPicPr>
            <a:picLocks noGrp="1" noChangeAspect="1"/>
          </p:cNvPicPr>
          <p:nvPr>
            <p:ph idx="4294967295"/>
          </p:nvPr>
        </p:nvPicPr>
        <p:blipFill>
          <a:blip r:embed="rId2"/>
          <a:stretch>
            <a:fillRect/>
          </a:stretch>
        </p:blipFill>
        <p:spPr>
          <a:xfrm>
            <a:off x="1971040" y="1985010"/>
            <a:ext cx="7945438" cy="3416300"/>
          </a:xfrm>
        </p:spPr>
      </p:pic>
    </p:spTree>
    <p:extLst>
      <p:ext uri="{BB962C8B-B14F-4D97-AF65-F5344CB8AC3E}">
        <p14:creationId xmlns:p14="http://schemas.microsoft.com/office/powerpoint/2010/main" val="3456478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888AB0-0E1B-46E0-8EFF-0F42809BF87C}"/>
              </a:ext>
            </a:extLst>
          </p:cNvPr>
          <p:cNvSpPr txBox="1"/>
          <p:nvPr/>
        </p:nvSpPr>
        <p:spPr>
          <a:xfrm>
            <a:off x="1232034" y="1020277"/>
            <a:ext cx="740182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SAMPLE OUTPUTS</a:t>
            </a:r>
          </a:p>
        </p:txBody>
      </p:sp>
      <p:pic>
        <p:nvPicPr>
          <p:cNvPr id="7" name="Picture 6">
            <a:extLst>
              <a:ext uri="{FF2B5EF4-FFF2-40B4-BE49-F238E27FC236}">
                <a16:creationId xmlns:a16="http://schemas.microsoft.com/office/drawing/2014/main" id="{6E5E32F4-F47A-44D9-8D92-4956FF10F165}"/>
              </a:ext>
            </a:extLst>
          </p:cNvPr>
          <p:cNvPicPr>
            <a:picLocks noChangeAspect="1"/>
          </p:cNvPicPr>
          <p:nvPr/>
        </p:nvPicPr>
        <p:blipFill>
          <a:blip r:embed="rId2"/>
          <a:stretch>
            <a:fillRect/>
          </a:stretch>
        </p:blipFill>
        <p:spPr>
          <a:xfrm>
            <a:off x="3704891" y="1910328"/>
            <a:ext cx="4782217" cy="4115374"/>
          </a:xfrm>
          <a:prstGeom prst="rect">
            <a:avLst/>
          </a:prstGeom>
        </p:spPr>
      </p:pic>
    </p:spTree>
    <p:extLst>
      <p:ext uri="{BB962C8B-B14F-4D97-AF65-F5344CB8AC3E}">
        <p14:creationId xmlns:p14="http://schemas.microsoft.com/office/powerpoint/2010/main" val="353608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AD37-1B81-A964-70A9-723566B73759}"/>
              </a:ext>
            </a:extLst>
          </p:cNvPr>
          <p:cNvSpPr>
            <a:spLocks noGrp="1"/>
          </p:cNvSpPr>
          <p:nvPr>
            <p:ph type="title" idx="4294967295"/>
          </p:nvPr>
        </p:nvSpPr>
        <p:spPr>
          <a:xfrm>
            <a:off x="1118869" y="1124267"/>
            <a:ext cx="8761413" cy="708025"/>
          </a:xfrm>
        </p:spPr>
        <p:txBody>
          <a:bodyPr>
            <a:normAutofit/>
          </a:bodyPr>
          <a:lstStyle/>
          <a:p>
            <a:r>
              <a:rPr lang="en-IN" sz="2400" b="1" dirty="0">
                <a:solidFill>
                  <a:schemeClr val="tx1"/>
                </a:solidFill>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A27D387F-A66C-26F0-A248-4785D2F04239}"/>
              </a:ext>
            </a:extLst>
          </p:cNvPr>
          <p:cNvSpPr>
            <a:spLocks noGrp="1"/>
          </p:cNvSpPr>
          <p:nvPr>
            <p:ph idx="4294967295"/>
          </p:nvPr>
        </p:nvSpPr>
        <p:spPr>
          <a:xfrm>
            <a:off x="1087120" y="1963420"/>
            <a:ext cx="8824913" cy="3416300"/>
          </a:xfrm>
        </p:spPr>
        <p:txBody>
          <a:bodyPr/>
          <a:lstStyle/>
          <a:p>
            <a:pPr>
              <a:lnSpc>
                <a:spcPct val="150000"/>
              </a:lnSpc>
              <a:buSzPct val="1500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 build an application, which will improve the ability of visually impaired people in their day-to-day life.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633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4CCBA-7835-4DD5-BDA4-3BBBF0E80862}"/>
              </a:ext>
            </a:extLst>
          </p:cNvPr>
          <p:cNvPicPr>
            <a:picLocks noChangeAspect="1"/>
          </p:cNvPicPr>
          <p:nvPr/>
        </p:nvPicPr>
        <p:blipFill rotWithShape="1">
          <a:blip r:embed="rId2"/>
          <a:srcRect t="-1" r="35760" b="25616"/>
          <a:stretch/>
        </p:blipFill>
        <p:spPr>
          <a:xfrm>
            <a:off x="2935706" y="462013"/>
            <a:ext cx="6737684" cy="5101389"/>
          </a:xfrm>
          <a:prstGeom prst="rect">
            <a:avLst/>
          </a:prstGeom>
        </p:spPr>
      </p:pic>
    </p:spTree>
    <p:extLst>
      <p:ext uri="{BB962C8B-B14F-4D97-AF65-F5344CB8AC3E}">
        <p14:creationId xmlns:p14="http://schemas.microsoft.com/office/powerpoint/2010/main" val="3952755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2CB7031-1B8F-4D53-92FD-71ABCC385480}"/>
              </a:ext>
            </a:extLst>
          </p:cNvPr>
          <p:cNvPicPr>
            <a:picLocks noChangeAspect="1"/>
          </p:cNvPicPr>
          <p:nvPr/>
        </p:nvPicPr>
        <p:blipFill rotWithShape="1">
          <a:blip r:embed="rId2"/>
          <a:srcRect l="6519" t="10580" r="42832" b="-3188"/>
          <a:stretch/>
        </p:blipFill>
        <p:spPr>
          <a:xfrm>
            <a:off x="2550695" y="506894"/>
            <a:ext cx="6728059" cy="6351106"/>
          </a:xfrm>
          <a:prstGeom prst="rect">
            <a:avLst/>
          </a:prstGeom>
        </p:spPr>
      </p:pic>
    </p:spTree>
    <p:extLst>
      <p:ext uri="{BB962C8B-B14F-4D97-AF65-F5344CB8AC3E}">
        <p14:creationId xmlns:p14="http://schemas.microsoft.com/office/powerpoint/2010/main" val="1087519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4FBC-457C-3082-FE7C-C5137B5DD831}"/>
              </a:ext>
            </a:extLst>
          </p:cNvPr>
          <p:cNvSpPr>
            <a:spLocks noGrp="1"/>
          </p:cNvSpPr>
          <p:nvPr>
            <p:ph type="title" idx="4294967295"/>
          </p:nvPr>
        </p:nvSpPr>
        <p:spPr>
          <a:xfrm>
            <a:off x="1335741" y="569727"/>
            <a:ext cx="8761413" cy="708025"/>
          </a:xfrm>
        </p:spPr>
        <p:txBody>
          <a:bodyPr/>
          <a:lstStyle/>
          <a:p>
            <a:r>
              <a:rPr lang="en-IN" sz="2400" b="1" dirty="0">
                <a:solidFill>
                  <a:schemeClr val="tx1"/>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7981E56-7DD8-AC6C-EA8C-743C65542A47}"/>
              </a:ext>
            </a:extLst>
          </p:cNvPr>
          <p:cNvSpPr>
            <a:spLocks noGrp="1"/>
          </p:cNvSpPr>
          <p:nvPr>
            <p:ph idx="4294967295"/>
          </p:nvPr>
        </p:nvSpPr>
        <p:spPr>
          <a:xfrm>
            <a:off x="1335740" y="1720849"/>
            <a:ext cx="9744635" cy="4240679"/>
          </a:xfrm>
        </p:spPr>
        <p:txBody>
          <a:bodyPr>
            <a:normAutofit fontScale="70000" lnSpcReduction="20000"/>
          </a:bodyPr>
          <a:lstStyle/>
          <a:p>
            <a:pPr algn="just">
              <a:lnSpc>
                <a:spcPct val="150000"/>
              </a:lnSpc>
            </a:pPr>
            <a:r>
              <a:rPr lang="en-US" sz="2900" dirty="0">
                <a:effectLst/>
                <a:latin typeface="Times New Roman" panose="02020603050405020304" pitchFamily="18" charset="0"/>
                <a:ea typeface="SimSun" panose="02010600030101010101" pitchFamily="2" charset="-122"/>
              </a:rPr>
              <a:t>Artificial intelligence Technology is advancing rapidly every day, improving other aspects of the lives of people with disabilities, autism, the elderly, the visually impaired and other people in need of care. To help these people, machines must understand the senses on their own and have the empathy to solve problems. Our artificial intelligence researchers and experts are trying to make the devices or machines real. There is no doubt that in the coming decades the machines we visit will readily understand the human senses and solve problems accordingly.</a:t>
            </a:r>
            <a:endParaRPr lang="en-IN" sz="2900" dirty="0">
              <a:effectLst/>
              <a:latin typeface="Times New Roman" panose="02020603050405020304" pitchFamily="18" charset="0"/>
              <a:ea typeface="Times New Roman" panose="02020603050405020304" pitchFamily="18" charset="0"/>
            </a:endParaRPr>
          </a:p>
          <a:p>
            <a:pPr algn="just">
              <a:lnSpc>
                <a:spcPct val="150000"/>
              </a:lnSpc>
            </a:pPr>
            <a:r>
              <a:rPr lang="en-IN" sz="2900" dirty="0">
                <a:effectLst/>
                <a:latin typeface="Times New Roman" panose="02020603050405020304" pitchFamily="18" charset="0"/>
                <a:ea typeface="SimSun" panose="02010600030101010101" pitchFamily="2" charset="-122"/>
              </a:rPr>
              <a:t>The Android App named, Blind-Aid has been developed and this App satisfies all proposed requirements. The App is highly scalable and user-friendly. To help blind people see the world with your "ears".</a:t>
            </a:r>
            <a:endParaRPr lang="en-IN" sz="2900" dirty="0">
              <a:effectLst/>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03776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918940-4E36-DEDF-A2F6-F1F238BE101A}"/>
              </a:ext>
            </a:extLst>
          </p:cNvPr>
          <p:cNvSpPr txBox="1"/>
          <p:nvPr/>
        </p:nvSpPr>
        <p:spPr>
          <a:xfrm>
            <a:off x="412377" y="-1944260"/>
            <a:ext cx="10497669" cy="7660046"/>
          </a:xfrm>
          <a:prstGeom prst="rect">
            <a:avLst/>
          </a:prstGeom>
          <a:noFill/>
        </p:spPr>
        <p:txBody>
          <a:bodyPr wrap="square">
            <a:spAutoFit/>
          </a:bodyPr>
          <a:lstStyle/>
          <a:p>
            <a:pPr marL="266700" algn="just">
              <a:lnSpc>
                <a:spcPct val="150000"/>
              </a:lnSpc>
              <a:tabLst>
                <a:tab pos="266700" algn="l"/>
              </a:tabLst>
            </a:pPr>
            <a:endParaRPr lang="en-US" sz="1800" dirty="0">
              <a:effectLst/>
              <a:latin typeface="Times New Roman" panose="02020603050405020304" pitchFamily="18" charset="0"/>
              <a:ea typeface="Times New Roman" panose="02020603050405020304" pitchFamily="18" charset="0"/>
            </a:endParaRPr>
          </a:p>
          <a:p>
            <a:pPr marL="266700" algn="just">
              <a:lnSpc>
                <a:spcPct val="150000"/>
              </a:lnSpc>
              <a:tabLst>
                <a:tab pos="266700" algn="l"/>
              </a:tabLst>
            </a:pPr>
            <a:endParaRPr lang="en-US" dirty="0">
              <a:latin typeface="Times New Roman" panose="02020603050405020304" pitchFamily="18" charset="0"/>
              <a:ea typeface="Times New Roman" panose="02020603050405020304" pitchFamily="18" charset="0"/>
            </a:endParaRPr>
          </a:p>
          <a:p>
            <a:pPr marL="266700" algn="just">
              <a:lnSpc>
                <a:spcPct val="150000"/>
              </a:lnSpc>
              <a:tabLst>
                <a:tab pos="266700" algn="l"/>
              </a:tabLst>
            </a:pPr>
            <a:endParaRPr lang="en-US" sz="1800" dirty="0">
              <a:effectLst/>
              <a:latin typeface="Times New Roman" panose="02020603050405020304" pitchFamily="18" charset="0"/>
              <a:ea typeface="Times New Roman" panose="02020603050405020304" pitchFamily="18" charset="0"/>
            </a:endParaRPr>
          </a:p>
          <a:p>
            <a:pPr marL="266700" algn="just">
              <a:lnSpc>
                <a:spcPct val="150000"/>
              </a:lnSpc>
              <a:tabLst>
                <a:tab pos="266700" algn="l"/>
              </a:tabLst>
            </a:pPr>
            <a:endParaRPr lang="en-US" dirty="0">
              <a:latin typeface="Times New Roman" panose="02020603050405020304" pitchFamily="18" charset="0"/>
              <a:ea typeface="Times New Roman" panose="02020603050405020304" pitchFamily="18" charset="0"/>
            </a:endParaRPr>
          </a:p>
          <a:p>
            <a:pPr marL="266700" algn="just">
              <a:lnSpc>
                <a:spcPct val="150000"/>
              </a:lnSpc>
              <a:tabLst>
                <a:tab pos="266700" algn="l"/>
              </a:tabLst>
            </a:pPr>
            <a:endParaRPr lang="en-US" sz="1800" dirty="0">
              <a:effectLst/>
              <a:latin typeface="Times New Roman" panose="02020603050405020304" pitchFamily="18" charset="0"/>
              <a:ea typeface="Times New Roman" panose="02020603050405020304" pitchFamily="18" charset="0"/>
            </a:endParaRPr>
          </a:p>
          <a:p>
            <a:pPr marL="266700" algn="just">
              <a:lnSpc>
                <a:spcPct val="150000"/>
              </a:lnSpc>
              <a:tabLst>
                <a:tab pos="266700" algn="l"/>
              </a:tabLst>
            </a:pPr>
            <a:endParaRPr lang="en-US" dirty="0">
              <a:latin typeface="Times New Roman" panose="02020603050405020304" pitchFamily="18" charset="0"/>
              <a:ea typeface="Times New Roman" panose="02020603050405020304" pitchFamily="18" charset="0"/>
            </a:endParaRPr>
          </a:p>
          <a:p>
            <a:pPr marL="266700">
              <a:lnSpc>
                <a:spcPct val="150000"/>
              </a:lnSpc>
              <a:tabLst>
                <a:tab pos="266700" algn="l"/>
              </a:tabLst>
            </a:pPr>
            <a:r>
              <a:rPr lang="en-US" sz="2400" b="1" dirty="0">
                <a:effectLst/>
                <a:latin typeface="Times New Roman" panose="02020603050405020304" pitchFamily="18" charset="0"/>
                <a:ea typeface="Times New Roman" panose="02020603050405020304" pitchFamily="18" charset="0"/>
              </a:rPr>
              <a:t>REFERENCE</a:t>
            </a:r>
          </a:p>
          <a:p>
            <a:pPr marL="266700" algn="just">
              <a:lnSpc>
                <a:spcPct val="150000"/>
              </a:lnSpc>
              <a:tabLst>
                <a:tab pos="266700" algn="l"/>
              </a:tabLst>
            </a:pPr>
            <a:r>
              <a:rPr lang="en-US" dirty="0">
                <a:effectLst/>
                <a:latin typeface="Times New Roman" panose="02020603050405020304" pitchFamily="18" charset="0"/>
                <a:ea typeface="Times New Roman" panose="02020603050405020304" pitchFamily="18" charset="0"/>
              </a:rPr>
              <a:t>[1]</a:t>
            </a:r>
            <a:r>
              <a:rPr lang="en-US" sz="1800" kern="1200" dirty="0">
                <a:solidFill>
                  <a:srgbClr val="000000"/>
                </a:solidFill>
                <a:effectLst/>
                <a:latin typeface="Times New Roman" panose="02020603050405020304" pitchFamily="18" charset="0"/>
                <a:ea typeface="Times New Roman" panose="02020603050405020304" pitchFamily="18" charset="0"/>
                <a:cs typeface="+mn-cs"/>
              </a:rPr>
              <a:t> E. </a:t>
            </a:r>
            <a:r>
              <a:rPr lang="en-US" sz="1800" kern="1200" dirty="0" err="1">
                <a:solidFill>
                  <a:srgbClr val="000000"/>
                </a:solidFill>
                <a:effectLst/>
                <a:latin typeface="Times New Roman" panose="02020603050405020304" pitchFamily="18" charset="0"/>
                <a:ea typeface="Times New Roman" panose="02020603050405020304" pitchFamily="18" charset="0"/>
                <a:cs typeface="+mn-cs"/>
              </a:rPr>
              <a:t>Foulke</a:t>
            </a:r>
            <a:r>
              <a:rPr lang="en-US" sz="1800" kern="1200" dirty="0">
                <a:solidFill>
                  <a:srgbClr val="000000"/>
                </a:solidFill>
                <a:effectLst/>
                <a:latin typeface="Times New Roman" panose="02020603050405020304" pitchFamily="18" charset="0"/>
                <a:ea typeface="Times New Roman" panose="02020603050405020304" pitchFamily="18" charset="0"/>
                <a:cs typeface="+mn-cs"/>
              </a:rPr>
              <a:t>, “The perceptual basis for mobility”, AFB Research Bulletin, Vol. 23, pp. 1-8, 1971. [2] A. </a:t>
            </a:r>
            <a:r>
              <a:rPr lang="en-US" sz="1800" kern="1200" dirty="0" err="1">
                <a:solidFill>
                  <a:srgbClr val="000000"/>
                </a:solidFill>
                <a:effectLst/>
                <a:latin typeface="Times New Roman" panose="02020603050405020304" pitchFamily="18" charset="0"/>
                <a:ea typeface="Times New Roman" panose="02020603050405020304" pitchFamily="18" charset="0"/>
                <a:cs typeface="+mn-cs"/>
              </a:rPr>
              <a:t>Colenbrander</a:t>
            </a:r>
            <a:r>
              <a:rPr lang="en-US" sz="1800" kern="1200" dirty="0">
                <a:solidFill>
                  <a:srgbClr val="000000"/>
                </a:solidFill>
                <a:effectLst/>
                <a:latin typeface="Times New Roman" panose="02020603050405020304" pitchFamily="18" charset="0"/>
                <a:ea typeface="Times New Roman" panose="02020603050405020304" pitchFamily="18" charset="0"/>
                <a:cs typeface="+mn-cs"/>
              </a:rPr>
              <a:t>, “Visual standards: aspects and ranges of vision loss,” Report prepared for the International Council of Ophthalmology at the 29th International Congress of Ophthalmology, Sydney, Australia, 33 pp., 2002.</a:t>
            </a:r>
            <a:r>
              <a:rPr lang="en-US" dirty="0">
                <a:effectLst/>
                <a:latin typeface="Times New Roman" panose="02020603050405020304" pitchFamily="18" charset="0"/>
                <a:ea typeface="Times New Roman" panose="02020603050405020304" pitchFamily="18" charset="0"/>
              </a:rPr>
              <a:t> </a:t>
            </a:r>
          </a:p>
          <a:p>
            <a:pPr marL="266700" algn="just">
              <a:lnSpc>
                <a:spcPct val="150000"/>
              </a:lnSpc>
              <a:tabLst>
                <a:tab pos="266700" algn="l"/>
              </a:tabLst>
            </a:pPr>
            <a:r>
              <a:rPr lang="en-US" dirty="0">
                <a:effectLst/>
                <a:latin typeface="Times New Roman" panose="02020603050405020304" pitchFamily="18" charset="0"/>
                <a:ea typeface="Times New Roman" panose="02020603050405020304" pitchFamily="18" charset="0"/>
              </a:rPr>
              <a:t>[2] Anonymous, “Visual impairment and blindness,” Fact Sheet No. 282. World Health Organization, Geneva, Switzerland[Online].Available </a:t>
            </a:r>
            <a:r>
              <a:rPr lang="en-US" u="sng" dirty="0">
                <a:solidFill>
                  <a:srgbClr val="0000FF"/>
                </a:solidFill>
                <a:latin typeface="Times New Roman" panose="02020603050405020304" pitchFamily="18" charset="0"/>
                <a:ea typeface="Times New Roman" panose="02020603050405020304" pitchFamily="18" charset="0"/>
              </a:rPr>
              <a:t>http://www.who.int/mediacentr e/factsheets/  fs282/</a:t>
            </a:r>
            <a:r>
              <a:rPr lang="en-US" u="sng" dirty="0" err="1">
                <a:solidFill>
                  <a:srgbClr val="0000FF"/>
                </a:solidFill>
                <a:latin typeface="Times New Roman" panose="02020603050405020304" pitchFamily="18" charset="0"/>
                <a:ea typeface="Times New Roman" panose="02020603050405020304" pitchFamily="18" charset="0"/>
              </a:rPr>
              <a:t>en</a:t>
            </a:r>
            <a:endParaRPr lang="en-IN" u="sng" dirty="0">
              <a:solidFill>
                <a:srgbClr val="0000FF"/>
              </a:solidFill>
              <a:latin typeface="Times New Roman" panose="02020603050405020304" pitchFamily="18" charset="0"/>
              <a:ea typeface="Times New Roman" panose="02020603050405020304" pitchFamily="18" charset="0"/>
            </a:endParaRPr>
          </a:p>
          <a:p>
            <a:pPr marL="266700" algn="just">
              <a:lnSpc>
                <a:spcPct val="150000"/>
              </a:lnSpc>
              <a:tabLst>
                <a:tab pos="266700" algn="l"/>
              </a:tabLst>
            </a:pPr>
            <a:endParaRPr lang="en-IN" dirty="0">
              <a:effectLst/>
              <a:latin typeface="Times New Roman" panose="02020603050405020304" pitchFamily="18" charset="0"/>
              <a:ea typeface="Times New Roman" panose="02020603050405020304" pitchFamily="18" charset="0"/>
            </a:endParaRPr>
          </a:p>
          <a:p>
            <a:pPr marL="266700" algn="just">
              <a:lnSpc>
                <a:spcPct val="150000"/>
              </a:lnSpc>
              <a:tabLst>
                <a:tab pos="266700" algn="l"/>
              </a:tabLst>
            </a:pPr>
            <a:r>
              <a:rPr lang="en-US" dirty="0">
                <a:effectLst/>
                <a:latin typeface="Times New Roman" panose="02020603050405020304" pitchFamily="18" charset="0"/>
                <a:ea typeface="Times New Roman" panose="02020603050405020304" pitchFamily="18" charset="0"/>
              </a:rPr>
              <a:t> [3] J.A. </a:t>
            </a:r>
            <a:r>
              <a:rPr lang="en-US" dirty="0" err="1">
                <a:effectLst/>
                <a:latin typeface="Times New Roman" panose="02020603050405020304" pitchFamily="18" charset="0"/>
                <a:ea typeface="Times New Roman" panose="02020603050405020304" pitchFamily="18" charset="0"/>
              </a:rPr>
              <a:t>Brabyn</a:t>
            </a:r>
            <a:r>
              <a:rPr lang="en-US" dirty="0">
                <a:effectLst/>
                <a:latin typeface="Times New Roman" panose="02020603050405020304" pitchFamily="18" charset="0"/>
                <a:ea typeface="Times New Roman" panose="02020603050405020304" pitchFamily="18" charset="0"/>
              </a:rPr>
              <a:t>, “New developments in mobility and orientation aids for the blind”, IEEE Transactions on Biomedical Engineering, Vol. BME-29, No. 4, pp. 285-289, 1982. </a:t>
            </a:r>
          </a:p>
          <a:p>
            <a:pPr marL="266700" algn="just">
              <a:lnSpc>
                <a:spcPct val="150000"/>
              </a:lnSpc>
              <a:tabLst>
                <a:tab pos="266700" algn="l"/>
              </a:tabLst>
            </a:pPr>
            <a:r>
              <a:rPr lang="en-US" dirty="0">
                <a:effectLst/>
                <a:latin typeface="Times New Roman" panose="02020603050405020304" pitchFamily="18" charset="0"/>
                <a:ea typeface="Times New Roman" panose="02020603050405020304" pitchFamily="18" charset="0"/>
              </a:rPr>
              <a:t>[4] L. Kay, “An ultrasonic sensing probe as a mobility aid for the blind,” Ultrasonics, Vol. 2, Issue 2, pp. 53-59, April-June 1964.</a:t>
            </a:r>
          </a:p>
        </p:txBody>
      </p:sp>
    </p:spTree>
    <p:extLst>
      <p:ext uri="{BB962C8B-B14F-4D97-AF65-F5344CB8AC3E}">
        <p14:creationId xmlns:p14="http://schemas.microsoft.com/office/powerpoint/2010/main" val="2185173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B7572F-2E4D-456C-BF2E-EE6B5D774CA1}"/>
              </a:ext>
            </a:extLst>
          </p:cNvPr>
          <p:cNvSpPr txBox="1"/>
          <p:nvPr/>
        </p:nvSpPr>
        <p:spPr>
          <a:xfrm>
            <a:off x="1222408" y="1520792"/>
            <a:ext cx="9731141" cy="3782061"/>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[5]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Ashok,</a:t>
            </a:r>
            <a:r>
              <a:rPr lang="en-US" sz="18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8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&amp;</a:t>
            </a:r>
            <a:r>
              <a:rPr lang="en-US" sz="18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Vijayakumar,</a:t>
            </a:r>
            <a:r>
              <a:rPr lang="en-US" sz="18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18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(2019).</a:t>
            </a:r>
            <a:r>
              <a:rPr lang="en-US" sz="18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18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IoT</a:t>
            </a:r>
            <a:r>
              <a:rPr lang="en-US" sz="18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based</a:t>
            </a:r>
            <a:r>
              <a:rPr lang="en-US" sz="18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assistive</a:t>
            </a:r>
            <a:r>
              <a:rPr lang="en-US" sz="18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device</a:t>
            </a:r>
            <a:r>
              <a:rPr lang="en-US" sz="18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1800" spc="-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visually</a:t>
            </a:r>
            <a:r>
              <a:rPr lang="en-US" sz="1800"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impaired</a:t>
            </a:r>
            <a:r>
              <a:rPr lang="en-US" sz="1800"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using</a:t>
            </a:r>
            <a:r>
              <a:rPr lang="en-US" sz="18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AI. 2019 International Conference on Electrical, Communication, and Computing (ICECCO), 1-5.</a:t>
            </a:r>
            <a:r>
              <a:rPr lang="en-US" sz="18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10.1109/ICECCO47504.2019.9005975.</a:t>
            </a:r>
          </a:p>
          <a:p>
            <a:pPr>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[6] </a:t>
            </a:r>
            <a:r>
              <a:rPr lang="en-US" sz="1800" dirty="0">
                <a:effectLst/>
                <a:latin typeface="Times New Roman" panose="02020603050405020304" pitchFamily="18" charset="0"/>
                <a:ea typeface="Times New Roman" panose="02020603050405020304" pitchFamily="18" charset="0"/>
              </a:rPr>
              <a:t>Chakraborty, A., Das, S., Dutta, A., &amp; Das, S. (2018). An AI-based assistive device for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visually impaired. 2018 Second International Conference on Electronics, Communication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Aerospace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Technology (ICECA), 1009-1012.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10.1109/ICECA.2018.8475467.</a:t>
            </a:r>
          </a:p>
          <a:p>
            <a:pPr>
              <a:lnSpc>
                <a:spcPct val="150000"/>
              </a:lnSpc>
            </a:pPr>
            <a:r>
              <a:rPr lang="en-US" dirty="0">
                <a:latin typeface="Times New Roman" panose="02020603050405020304" pitchFamily="18" charset="0"/>
                <a:ea typeface="Times New Roman" panose="02020603050405020304" pitchFamily="18" charset="0"/>
              </a:rPr>
              <a:t>[7] </a:t>
            </a:r>
            <a:r>
              <a:rPr lang="en-US" sz="1800" dirty="0">
                <a:effectLst/>
                <a:latin typeface="Times New Roman" panose="02020603050405020304" pitchFamily="18" charset="0"/>
                <a:ea typeface="Times New Roman" panose="02020603050405020304" pitchFamily="18" charset="0"/>
              </a:rPr>
              <a:t>Dutta, A., Das, S., Chakraborty, A., &amp; Das, S. (2018). Design of an AI-based assistive device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 visually impaired people. 2018 International Conference on Computing, Communication,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Intelligent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Systems (ICCCIS), 365-369.</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10.1109/ICCCIS.2018.8669705.</a:t>
            </a:r>
          </a:p>
        </p:txBody>
      </p:sp>
    </p:spTree>
    <p:extLst>
      <p:ext uri="{BB962C8B-B14F-4D97-AF65-F5344CB8AC3E}">
        <p14:creationId xmlns:p14="http://schemas.microsoft.com/office/powerpoint/2010/main" val="1921202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449F32-A56A-4FB8-9F44-EAB2F36DE367}"/>
              </a:ext>
            </a:extLst>
          </p:cNvPr>
          <p:cNvSpPr txBox="1"/>
          <p:nvPr/>
        </p:nvSpPr>
        <p:spPr>
          <a:xfrm>
            <a:off x="1443789" y="1588168"/>
            <a:ext cx="8961120" cy="2535566"/>
          </a:xfrm>
          <a:prstGeom prst="rect">
            <a:avLst/>
          </a:prstGeom>
          <a:noFill/>
        </p:spPr>
        <p:txBody>
          <a:bodyPr wrap="square" rtlCol="0">
            <a:spAutoFit/>
          </a:bodyPr>
          <a:lstStyle/>
          <a:p>
            <a:pPr>
              <a:lnSpc>
                <a:spcPct val="150000"/>
              </a:lnSpc>
            </a:pPr>
            <a:r>
              <a:rPr lang="en-US" dirty="0">
                <a:latin typeface="Times New Roman" panose="02020603050405020304" pitchFamily="18" charset="0"/>
                <a:ea typeface="Times New Roman" panose="02020603050405020304" pitchFamily="18" charset="0"/>
              </a:rPr>
              <a:t>[8] </a:t>
            </a:r>
            <a:r>
              <a:rPr lang="en-US" sz="1800" dirty="0">
                <a:effectLst/>
                <a:latin typeface="Times New Roman" panose="02020603050405020304" pitchFamily="18" charset="0"/>
                <a:ea typeface="Times New Roman" panose="02020603050405020304" pitchFamily="18" charset="0"/>
              </a:rPr>
              <a:t>Hamzah, A., </a:t>
            </a:r>
            <a:r>
              <a:rPr lang="en-US" sz="1800" dirty="0" err="1">
                <a:effectLst/>
                <a:latin typeface="Times New Roman" panose="02020603050405020304" pitchFamily="18" charset="0"/>
                <a:ea typeface="Times New Roman" panose="02020603050405020304" pitchFamily="18" charset="0"/>
              </a:rPr>
              <a:t>Lasebae</a:t>
            </a:r>
            <a:r>
              <a:rPr lang="en-US" sz="1800" dirty="0">
                <a:effectLst/>
                <a:latin typeface="Times New Roman" panose="02020603050405020304" pitchFamily="18" charset="0"/>
                <a:ea typeface="Times New Roman" panose="02020603050405020304" pitchFamily="18" charset="0"/>
              </a:rPr>
              <a:t>, A., &amp; Er, M. J. (2020). Intelligent wearable device for blind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visually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impaired people. IEEE Access, 8,</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158364-158376.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10.1109/ACCESS.2020.3011302.</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dirty="0">
                <a:latin typeface="Times New Roman" panose="02020603050405020304" pitchFamily="18" charset="0"/>
              </a:rPr>
              <a:t>[9] </a:t>
            </a:r>
            <a:r>
              <a:rPr lang="en-US" sz="1800" dirty="0">
                <a:effectLst/>
                <a:latin typeface="Times New Roman" panose="02020603050405020304" pitchFamily="18" charset="0"/>
                <a:ea typeface="Times New Roman" panose="02020603050405020304" pitchFamily="18" charset="0"/>
              </a:rPr>
              <a:t>Liu, J., Zhang, M., Yang, J., &amp; Li, B. (2018). Intelligent wearable device for visually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impaired people using computer vision and deep learning. IEEE Access, 6, 59211-59220.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10.1109/ACCESS.2018.2877459</a:t>
            </a:r>
            <a:r>
              <a:rPr lang="en-IN" sz="18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821242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F6B4-F0DC-4EBE-1540-7D83FC809C9F}"/>
              </a:ext>
            </a:extLst>
          </p:cNvPr>
          <p:cNvSpPr>
            <a:spLocks noGrp="1"/>
          </p:cNvSpPr>
          <p:nvPr>
            <p:ph type="title" idx="4294967295"/>
          </p:nvPr>
        </p:nvSpPr>
        <p:spPr>
          <a:xfrm>
            <a:off x="1522730" y="2581275"/>
            <a:ext cx="9836150" cy="1085850"/>
          </a:xfrm>
        </p:spPr>
        <p:txBody>
          <a:bodyPr>
            <a:noAutofit/>
          </a:bodyPr>
          <a:lstStyle/>
          <a:p>
            <a:pPr algn="ctr"/>
            <a:r>
              <a:rPr lang="en-IN" sz="8000" b="1" dirty="0">
                <a:solidFill>
                  <a:schemeClr val="tx1"/>
                </a:solidFill>
                <a:latin typeface="Times New Roman" panose="02020603050405020304" pitchFamily="18" charset="0"/>
                <a:cs typeface="Times New Roman" panose="02020603050405020304" pitchFamily="18" charset="0"/>
              </a:rPr>
              <a:t>THANK</a:t>
            </a:r>
            <a:r>
              <a:rPr lang="en-IN" sz="8000" b="1" dirty="0">
                <a:latin typeface="Times New Roman" panose="02020603050405020304" pitchFamily="18" charset="0"/>
                <a:cs typeface="Times New Roman" panose="02020603050405020304" pitchFamily="18" charset="0"/>
              </a:rPr>
              <a:t> </a:t>
            </a:r>
            <a:r>
              <a:rPr lang="en-IN" sz="8000" b="1" dirty="0">
                <a:solidFill>
                  <a:schemeClr val="tx1"/>
                </a:solidFill>
                <a:latin typeface="Times New Roman" panose="02020603050405020304" pitchFamily="18" charset="0"/>
                <a:cs typeface="Times New Roman" panose="02020603050405020304" pitchFamily="18" charset="0"/>
              </a:rPr>
              <a:t>YOU</a:t>
            </a:r>
          </a:p>
        </p:txBody>
      </p:sp>
    </p:spTree>
    <p:extLst>
      <p:ext uri="{BB962C8B-B14F-4D97-AF65-F5344CB8AC3E}">
        <p14:creationId xmlns:p14="http://schemas.microsoft.com/office/powerpoint/2010/main" val="826008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E95E-0712-C9EA-C0B1-4B53A9BEB953}"/>
              </a:ext>
            </a:extLst>
          </p:cNvPr>
          <p:cNvSpPr>
            <a:spLocks noGrp="1"/>
          </p:cNvSpPr>
          <p:nvPr>
            <p:ph type="title" idx="4294967295"/>
          </p:nvPr>
        </p:nvSpPr>
        <p:spPr>
          <a:xfrm>
            <a:off x="904240" y="484187"/>
            <a:ext cx="8761413" cy="708025"/>
          </a:xfrm>
        </p:spPr>
        <p:txBody>
          <a:bodyPr>
            <a:normAutofit/>
          </a:bodyPr>
          <a:lstStyle/>
          <a:p>
            <a:r>
              <a:rPr lang="en-IN" sz="2400" b="1" dirty="0">
                <a:solidFill>
                  <a:schemeClr val="tx1"/>
                </a:solidFill>
                <a:latin typeface="Times New Roman" panose="02020603050405020304" pitchFamily="18" charset="0"/>
                <a:cs typeface="Times New Roman" panose="02020603050405020304" pitchFamily="18" charset="0"/>
              </a:rPr>
              <a:t>  OBJECTIVE</a:t>
            </a:r>
          </a:p>
        </p:txBody>
      </p:sp>
      <p:sp>
        <p:nvSpPr>
          <p:cNvPr id="3" name="Content Placeholder 2">
            <a:extLst>
              <a:ext uri="{FF2B5EF4-FFF2-40B4-BE49-F238E27FC236}">
                <a16:creationId xmlns:a16="http://schemas.microsoft.com/office/drawing/2014/main" id="{52426AE4-A9FA-85A5-812A-E6B2A0D0D2EB}"/>
              </a:ext>
            </a:extLst>
          </p:cNvPr>
          <p:cNvSpPr>
            <a:spLocks noGrp="1"/>
          </p:cNvSpPr>
          <p:nvPr>
            <p:ph idx="4294967295"/>
          </p:nvPr>
        </p:nvSpPr>
        <p:spPr>
          <a:xfrm>
            <a:off x="1148080" y="1728489"/>
            <a:ext cx="8824913" cy="2285246"/>
          </a:xfrm>
        </p:spPr>
        <p:txBody>
          <a:bodyPr>
            <a:noAutofit/>
          </a:bodyPr>
          <a:lstStyle/>
          <a:p>
            <a:pPr>
              <a:lnSpc>
                <a:spcPct val="150000"/>
              </a:lnSpc>
            </a:pPr>
            <a:r>
              <a:rPr lang="en-US" sz="2000" dirty="0">
                <a:latin typeface="Times New Roman" panose="02020603050405020304" pitchFamily="18" charset="0"/>
                <a:cs typeface="Times New Roman" panose="02020603050405020304" pitchFamily="18" charset="0"/>
              </a:rPr>
              <a:t>To Aid the visually impaired to locate, assess control actions and objects around them.
To help navigate and scan objects for easy identification.</a:t>
            </a:r>
          </a:p>
        </p:txBody>
      </p:sp>
    </p:spTree>
    <p:extLst>
      <p:ext uri="{BB962C8B-B14F-4D97-AF65-F5344CB8AC3E}">
        <p14:creationId xmlns:p14="http://schemas.microsoft.com/office/powerpoint/2010/main" val="228506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F92FFD-8686-4176-81E2-C021D7C58177}"/>
              </a:ext>
            </a:extLst>
          </p:cNvPr>
          <p:cNvSpPr txBox="1"/>
          <p:nvPr/>
        </p:nvSpPr>
        <p:spPr>
          <a:xfrm>
            <a:off x="1414914" y="1049154"/>
            <a:ext cx="821034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AIM OF THE PROJECT</a:t>
            </a:r>
          </a:p>
        </p:txBody>
      </p:sp>
      <p:sp>
        <p:nvSpPr>
          <p:cNvPr id="4" name="TextBox 3">
            <a:extLst>
              <a:ext uri="{FF2B5EF4-FFF2-40B4-BE49-F238E27FC236}">
                <a16:creationId xmlns:a16="http://schemas.microsoft.com/office/drawing/2014/main" id="{37CE8F16-F5B1-49AB-8A08-D0FB061640EB}"/>
              </a:ext>
            </a:extLst>
          </p:cNvPr>
          <p:cNvSpPr txBox="1"/>
          <p:nvPr/>
        </p:nvSpPr>
        <p:spPr>
          <a:xfrm>
            <a:off x="1549667" y="2338939"/>
            <a:ext cx="9009247" cy="1421992"/>
          </a:xfrm>
          <a:prstGeom prst="rect">
            <a:avLst/>
          </a:prstGeom>
          <a:noFill/>
        </p:spPr>
        <p:txBody>
          <a:bodyPr wrap="square" rtlCol="0">
            <a:spAutoFit/>
          </a:bodyPr>
          <a:lstStyle/>
          <a:p>
            <a:pPr algn="just">
              <a:lnSpc>
                <a:spcPct val="150000"/>
              </a:lnSpc>
            </a:pPr>
            <a:r>
              <a:rPr lang="en-US" sz="2000" dirty="0">
                <a:solidFill>
                  <a:srgbClr val="444444"/>
                </a:solidFill>
                <a:effectLst/>
                <a:latin typeface="Times New Roman" panose="02020603050405020304" pitchFamily="18" charset="0"/>
                <a:ea typeface="Times New Roman" panose="02020603050405020304" pitchFamily="18" charset="0"/>
              </a:rPr>
              <a:t>Visual Impairment makes the person depend on another person for all their works and daily chores. This project is aimed to help blind people and eliminate their pain. Designing automated navigation system for blind people</a:t>
            </a:r>
            <a:r>
              <a:rPr lang="en-IN" sz="2000" dirty="0">
                <a:solidFill>
                  <a:srgbClr val="444444"/>
                </a:solidFill>
                <a:effectLst/>
                <a:latin typeface="Times New Roman" panose="02020603050405020304" pitchFamily="18" charset="0"/>
                <a:ea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107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E8EF-59D0-6D91-0B31-D922B6A99193}"/>
              </a:ext>
            </a:extLst>
          </p:cNvPr>
          <p:cNvSpPr>
            <a:spLocks noGrp="1"/>
          </p:cNvSpPr>
          <p:nvPr>
            <p:ph type="title" idx="4294967295"/>
          </p:nvPr>
        </p:nvSpPr>
        <p:spPr>
          <a:xfrm>
            <a:off x="1117600" y="398462"/>
            <a:ext cx="8761413" cy="708025"/>
          </a:xfrm>
        </p:spPr>
        <p:txBody>
          <a:bodyPr/>
          <a:lstStyle/>
          <a:p>
            <a:br>
              <a:rPr lang="en-IN" sz="2400" b="1" spc="-5" dirty="0">
                <a:latin typeface="Times New Roman"/>
                <a:cs typeface="Times New Roman"/>
              </a:rPr>
            </a:br>
            <a:br>
              <a:rPr lang="en-IN" sz="2400" b="1" spc="-5" dirty="0">
                <a:latin typeface="Times New Roman"/>
                <a:cs typeface="Times New Roman"/>
              </a:rPr>
            </a:br>
            <a:r>
              <a:rPr lang="en-IN" sz="2400" b="1" spc="-5" dirty="0">
                <a:solidFill>
                  <a:schemeClr val="tx1"/>
                </a:solidFill>
                <a:latin typeface="Times New Roman"/>
                <a:cs typeface="Times New Roman"/>
              </a:rPr>
              <a:t>EXISTING SYSTEM</a:t>
            </a:r>
            <a:br>
              <a:rPr lang="en-IN" sz="3200" dirty="0">
                <a:solidFill>
                  <a:schemeClr val="tx1"/>
                </a:solidFill>
                <a:latin typeface="Times New Roman"/>
                <a:cs typeface="Times New Roman"/>
              </a:rPr>
            </a:br>
            <a:endParaRPr lang="en-IN" dirty="0">
              <a:solidFill>
                <a:schemeClr val="tx1"/>
              </a:solidFill>
            </a:endParaRPr>
          </a:p>
        </p:txBody>
      </p:sp>
      <p:sp>
        <p:nvSpPr>
          <p:cNvPr id="3" name="Content Placeholder 2">
            <a:extLst>
              <a:ext uri="{FF2B5EF4-FFF2-40B4-BE49-F238E27FC236}">
                <a16:creationId xmlns:a16="http://schemas.microsoft.com/office/drawing/2014/main" id="{3AB8F3A7-CA7D-8E61-412E-94A01917C87E}"/>
              </a:ext>
            </a:extLst>
          </p:cNvPr>
          <p:cNvSpPr>
            <a:spLocks noGrp="1"/>
          </p:cNvSpPr>
          <p:nvPr>
            <p:ph idx="4294967295"/>
          </p:nvPr>
        </p:nvSpPr>
        <p:spPr>
          <a:xfrm>
            <a:off x="1330960" y="1639094"/>
            <a:ext cx="9926320" cy="4070826"/>
          </a:xfrm>
        </p:spPr>
        <p:txBody>
          <a:bodyPr>
            <a:normAutofit/>
          </a:bodyPr>
          <a:lstStyle/>
          <a:p>
            <a:pPr marR="5080" algn="just">
              <a:lnSpc>
                <a:spcPct val="143800"/>
              </a:lnSpc>
            </a:pPr>
            <a:r>
              <a:rPr lang="en-US" sz="2000" dirty="0">
                <a:latin typeface="Times New Roman"/>
                <a:cs typeface="Times New Roman"/>
              </a:rPr>
              <a:t>The existing approaches suffer from the drawbacks such as the requirement of several sensors, the system not being portable, and fail to do real-time processing. In the proposed system, sincere attempts are made to address a few of these issues
 This system has used traditional instruments that have been supportive of the visually impaired over the years but take time to get used to and do not go well with the current generation’s technological improvement giving rise to issues that the proposed system overcomes.</a:t>
            </a:r>
          </a:p>
          <a:p>
            <a:endParaRPr lang="en-IN" dirty="0"/>
          </a:p>
        </p:txBody>
      </p:sp>
    </p:spTree>
    <p:extLst>
      <p:ext uri="{BB962C8B-B14F-4D97-AF65-F5344CB8AC3E}">
        <p14:creationId xmlns:p14="http://schemas.microsoft.com/office/powerpoint/2010/main" val="140401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E328-4317-66A6-2B77-9E648A92954E}"/>
              </a:ext>
            </a:extLst>
          </p:cNvPr>
          <p:cNvSpPr>
            <a:spLocks noGrp="1"/>
          </p:cNvSpPr>
          <p:nvPr>
            <p:ph type="title" idx="4294967295"/>
          </p:nvPr>
        </p:nvSpPr>
        <p:spPr>
          <a:xfrm>
            <a:off x="1534160" y="336867"/>
            <a:ext cx="8761413" cy="708025"/>
          </a:xfrm>
        </p:spPr>
        <p:txBody>
          <a:bodyPr/>
          <a:lstStyle/>
          <a:p>
            <a:r>
              <a:rPr lang="en-IN" sz="24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PROPOSED</a:t>
            </a:r>
            <a:r>
              <a:rPr lang="en-IN"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IN" sz="24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SYSTEM</a:t>
            </a:r>
          </a:p>
        </p:txBody>
      </p:sp>
      <p:sp>
        <p:nvSpPr>
          <p:cNvPr id="3" name="Content Placeholder 2">
            <a:extLst>
              <a:ext uri="{FF2B5EF4-FFF2-40B4-BE49-F238E27FC236}">
                <a16:creationId xmlns:a16="http://schemas.microsoft.com/office/drawing/2014/main" id="{DD9535F2-C52E-AE7A-34A7-F456A4647FFB}"/>
              </a:ext>
            </a:extLst>
          </p:cNvPr>
          <p:cNvSpPr>
            <a:spLocks noGrp="1"/>
          </p:cNvSpPr>
          <p:nvPr>
            <p:ph idx="4294967295"/>
          </p:nvPr>
        </p:nvSpPr>
        <p:spPr>
          <a:xfrm>
            <a:off x="1456373" y="1825625"/>
            <a:ext cx="10136187" cy="3752215"/>
          </a:xfrm>
        </p:spPr>
        <p:txBody>
          <a:bodyPr>
            <a:normAutofit/>
          </a:bodyPr>
          <a:lstStyle/>
          <a:p>
            <a:pPr>
              <a:lnSpc>
                <a:spcPct val="150000"/>
              </a:lnSpc>
            </a:pPr>
            <a:r>
              <a:rPr lang="en-US" sz="2000" dirty="0">
                <a:latin typeface="Times New Roman"/>
                <a:cs typeface="Times New Roman"/>
              </a:rPr>
              <a:t>First, the user starts the device and captures the image of the surrounding in front of him or of the object in front of him that he wants to identify
The system digitizes and stores the captured image in the memory. It is then used to detect objects in other images.
This image will be processed by using OpenCV and YOLOV3 algorithms. The OpenCV library contains many Image Processing algorithms and YOLOV3 has the power to compare the input image with millions of other images using Microsoft’s COCO Dataset.</a:t>
            </a:r>
          </a:p>
        </p:txBody>
      </p:sp>
    </p:spTree>
    <p:extLst>
      <p:ext uri="{BB962C8B-B14F-4D97-AF65-F5344CB8AC3E}">
        <p14:creationId xmlns:p14="http://schemas.microsoft.com/office/powerpoint/2010/main" val="132096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A473-5DF9-3344-E2BA-D35C08D47813}"/>
              </a:ext>
            </a:extLst>
          </p:cNvPr>
          <p:cNvSpPr>
            <a:spLocks noGrp="1"/>
          </p:cNvSpPr>
          <p:nvPr>
            <p:ph type="title" idx="4294967295"/>
          </p:nvPr>
        </p:nvSpPr>
        <p:spPr>
          <a:xfrm>
            <a:off x="1293812" y="313531"/>
            <a:ext cx="9604375" cy="1049338"/>
          </a:xfrm>
        </p:spPr>
        <p:txBody>
          <a:bodyPr>
            <a:normAutofit/>
          </a:bodyPr>
          <a:lstStyle/>
          <a:p>
            <a:r>
              <a:rPr lang="en-IN" sz="24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SCOPE OF THE PROJECT</a:t>
            </a:r>
            <a:endParaRPr lang="en-IN" sz="2400" dirty="0">
              <a:solidFill>
                <a:schemeClr val="tx1"/>
              </a:solidFill>
            </a:endParaRPr>
          </a:p>
        </p:txBody>
      </p:sp>
      <p:sp>
        <p:nvSpPr>
          <p:cNvPr id="3" name="Content Placeholder 2">
            <a:extLst>
              <a:ext uri="{FF2B5EF4-FFF2-40B4-BE49-F238E27FC236}">
                <a16:creationId xmlns:a16="http://schemas.microsoft.com/office/drawing/2014/main" id="{1431C355-AFDC-169C-8827-7F1ACE52BD73}"/>
              </a:ext>
            </a:extLst>
          </p:cNvPr>
          <p:cNvSpPr>
            <a:spLocks noGrp="1"/>
          </p:cNvSpPr>
          <p:nvPr>
            <p:ph idx="4294967295"/>
          </p:nvPr>
        </p:nvSpPr>
        <p:spPr>
          <a:xfrm>
            <a:off x="1293812" y="1620653"/>
            <a:ext cx="9899650" cy="1931070"/>
          </a:xfrm>
        </p:spPr>
        <p:txBody>
          <a:bodyPr>
            <a:noAutofit/>
          </a:bodyPr>
          <a:lstStyle/>
          <a:p>
            <a:pPr>
              <a:lnSpc>
                <a:spcPct val="150000"/>
              </a:lnSpc>
            </a:pPr>
            <a:r>
              <a:rPr lang="en-GB" sz="2000" dirty="0">
                <a:latin typeface="Times New Roman" panose="02020603050405020304" pitchFamily="18" charset="0"/>
                <a:cs typeface="Times New Roman" panose="02020603050405020304" pitchFamily="18" charset="0"/>
              </a:rPr>
              <a:t>Our project covers visually impaired or blind people as a scope of the project. Recently, there has been a lot of interest in blind assisting technology, like speech recognition for people with disabilities, all over the world.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1936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DAC10-F48D-F96F-BA86-EC7BD47984D1}"/>
              </a:ext>
            </a:extLst>
          </p:cNvPr>
          <p:cNvSpPr>
            <a:spLocks noGrp="1"/>
          </p:cNvSpPr>
          <p:nvPr>
            <p:ph type="title" idx="4294967295"/>
          </p:nvPr>
        </p:nvSpPr>
        <p:spPr>
          <a:xfrm>
            <a:off x="1300480" y="556579"/>
            <a:ext cx="9398000" cy="764222"/>
          </a:xfrm>
        </p:spPr>
        <p:txBody>
          <a:bodyPr>
            <a:normAutofit/>
          </a:bodyPr>
          <a:lstStyle/>
          <a:p>
            <a:r>
              <a:rPr lang="en-IN" sz="2400" b="1" dirty="0">
                <a:solidFill>
                  <a:schemeClr val="tx1"/>
                </a:solidFill>
                <a:latin typeface="Times New Roman" panose="02020603050405020304" pitchFamily="18" charset="0"/>
                <a:cs typeface="Times New Roman" panose="02020603050405020304" pitchFamily="18" charset="0"/>
              </a:rPr>
              <a:t>SOFTWARE AND HARDWARE REQUIREMENTS</a:t>
            </a:r>
          </a:p>
        </p:txBody>
      </p:sp>
      <p:sp>
        <p:nvSpPr>
          <p:cNvPr id="3" name="Content Placeholder 2">
            <a:extLst>
              <a:ext uri="{FF2B5EF4-FFF2-40B4-BE49-F238E27FC236}">
                <a16:creationId xmlns:a16="http://schemas.microsoft.com/office/drawing/2014/main" id="{FB311A90-D26F-8C4B-EC84-9B7175F3B651}"/>
              </a:ext>
            </a:extLst>
          </p:cNvPr>
          <p:cNvSpPr>
            <a:spLocks noGrp="1"/>
          </p:cNvSpPr>
          <p:nvPr>
            <p:ph idx="4294967295"/>
          </p:nvPr>
        </p:nvSpPr>
        <p:spPr>
          <a:xfrm>
            <a:off x="1696721" y="1849121"/>
            <a:ext cx="10495280" cy="4121468"/>
          </a:xfrm>
        </p:spPr>
        <p:txBody>
          <a:bodyPr>
            <a:normAutofit/>
          </a:bodyPr>
          <a:lstStyle/>
          <a:p>
            <a:pPr marL="0" indent="0">
              <a:buNone/>
            </a:pPr>
            <a:r>
              <a:rPr lang="en-IN" sz="2400" b="1" spc="-5" dirty="0">
                <a:latin typeface="Times New Roman"/>
                <a:cs typeface="Times New Roman"/>
              </a:rPr>
              <a:t>SOFTWARE</a:t>
            </a:r>
            <a:r>
              <a:rPr lang="en-IN" sz="2400" b="1" spc="-10" dirty="0">
                <a:latin typeface="Times New Roman"/>
                <a:cs typeface="Times New Roman"/>
              </a:rPr>
              <a:t> </a:t>
            </a:r>
            <a:r>
              <a:rPr lang="en-IN" sz="2400" b="1" spc="-5" dirty="0">
                <a:latin typeface="Times New Roman"/>
                <a:cs typeface="Times New Roman"/>
              </a:rPr>
              <a:t>REQUIREMENTS</a:t>
            </a:r>
            <a:endParaRPr lang="en-IN" sz="2200" dirty="0">
              <a:latin typeface="Times New Roman"/>
              <a:cs typeface="Times New Roman"/>
            </a:endParaRPr>
          </a:p>
          <a:p>
            <a:pPr marL="125095" indent="-113030">
              <a:lnSpc>
                <a:spcPct val="100000"/>
              </a:lnSpc>
              <a:spcBef>
                <a:spcPts val="100"/>
              </a:spcBef>
              <a:buFont typeface="Symbol"/>
              <a:buChar char=""/>
              <a:tabLst>
                <a:tab pos="125730" algn="l"/>
              </a:tabLst>
            </a:pPr>
            <a:r>
              <a:rPr lang="en-IN" sz="2000" dirty="0">
                <a:latin typeface="Times New Roman"/>
                <a:cs typeface="Times New Roman"/>
              </a:rPr>
              <a:t>Software                              :       YOLOV3,GTTS.</a:t>
            </a:r>
          </a:p>
          <a:p>
            <a:pPr marL="125095" indent="-113030">
              <a:lnSpc>
                <a:spcPct val="100000"/>
              </a:lnSpc>
              <a:spcBef>
                <a:spcPts val="100"/>
              </a:spcBef>
              <a:buFont typeface="Symbol"/>
              <a:buChar char=""/>
              <a:tabLst>
                <a:tab pos="125730" algn="l"/>
              </a:tabLst>
            </a:pPr>
            <a:r>
              <a:rPr lang="en-IN" sz="2000" dirty="0">
                <a:latin typeface="Times New Roman"/>
                <a:cs typeface="Times New Roman"/>
              </a:rPr>
              <a:t>Operating System                :      Windows 10</a:t>
            </a:r>
          </a:p>
          <a:p>
            <a:pPr marL="125095" indent="-113030">
              <a:lnSpc>
                <a:spcPct val="100000"/>
              </a:lnSpc>
              <a:spcBef>
                <a:spcPts val="1240"/>
              </a:spcBef>
              <a:buFont typeface="Symbol"/>
              <a:buChar char=""/>
              <a:tabLst>
                <a:tab pos="125730" algn="l"/>
              </a:tabLst>
            </a:pPr>
            <a:r>
              <a:rPr lang="en-IN" sz="2000" spc="-5" dirty="0">
                <a:latin typeface="Times New Roman"/>
                <a:cs typeface="Times New Roman"/>
              </a:rPr>
              <a:t>Programming</a:t>
            </a:r>
            <a:r>
              <a:rPr lang="en-IN" sz="2000" spc="-40" dirty="0">
                <a:latin typeface="Times New Roman"/>
                <a:cs typeface="Times New Roman"/>
              </a:rPr>
              <a:t> </a:t>
            </a:r>
            <a:r>
              <a:rPr lang="en-IN" sz="2000" spc="-5" dirty="0">
                <a:latin typeface="Times New Roman"/>
                <a:cs typeface="Times New Roman"/>
              </a:rPr>
              <a:t>Language      :       Python</a:t>
            </a:r>
            <a:endParaRPr lang="en-IN" sz="2000" dirty="0">
              <a:latin typeface="Times New Roman"/>
              <a:cs typeface="Times New Roman"/>
            </a:endParaRPr>
          </a:p>
          <a:p>
            <a:pPr marL="125095" indent="-113030">
              <a:lnSpc>
                <a:spcPct val="100000"/>
              </a:lnSpc>
              <a:spcBef>
                <a:spcPts val="1240"/>
              </a:spcBef>
              <a:buFont typeface="Symbol"/>
              <a:buChar char=""/>
              <a:tabLst>
                <a:tab pos="125730" algn="l"/>
              </a:tabLst>
            </a:pPr>
            <a:r>
              <a:rPr lang="en-IN" sz="2000" dirty="0" err="1">
                <a:latin typeface="Times New Roman"/>
                <a:cs typeface="Times New Roman"/>
              </a:rPr>
              <a:t>DataSet</a:t>
            </a:r>
            <a:r>
              <a:rPr lang="en-IN" sz="2000" dirty="0">
                <a:latin typeface="Times New Roman"/>
                <a:cs typeface="Times New Roman"/>
              </a:rPr>
              <a:t>                               :      COCO DATASET</a:t>
            </a:r>
          </a:p>
          <a:p>
            <a:pPr marL="125095" indent="-113030">
              <a:lnSpc>
                <a:spcPct val="100000"/>
              </a:lnSpc>
              <a:spcBef>
                <a:spcPts val="1240"/>
              </a:spcBef>
              <a:buFont typeface="Symbol"/>
              <a:buChar char=""/>
              <a:tabLst>
                <a:tab pos="125730" algn="l"/>
              </a:tabLst>
            </a:pPr>
            <a:endParaRPr lang="en-IN" sz="2000" dirty="0">
              <a:latin typeface="Times New Roman"/>
              <a:cs typeface="Times New Roman"/>
            </a:endParaRPr>
          </a:p>
          <a:p>
            <a:pPr marL="12065" indent="0">
              <a:lnSpc>
                <a:spcPct val="100000"/>
              </a:lnSpc>
              <a:spcBef>
                <a:spcPts val="1240"/>
              </a:spcBef>
              <a:buNone/>
              <a:tabLst>
                <a:tab pos="125730" algn="l"/>
              </a:tabLst>
            </a:pPr>
            <a:r>
              <a:rPr lang="en-IN" sz="2200" b="1" spc="-5" dirty="0">
                <a:latin typeface="Times New Roman"/>
                <a:cs typeface="Times New Roman"/>
              </a:rPr>
              <a:t>HARDWARE REQUIREMENTS</a:t>
            </a:r>
          </a:p>
          <a:p>
            <a:pPr marL="125095" indent="-113030">
              <a:lnSpc>
                <a:spcPct val="100000"/>
              </a:lnSpc>
              <a:spcBef>
                <a:spcPts val="805"/>
              </a:spcBef>
              <a:buFont typeface="Symbol"/>
              <a:buChar char=""/>
              <a:tabLst>
                <a:tab pos="125730" algn="l"/>
              </a:tabLst>
            </a:pPr>
            <a:r>
              <a:rPr lang="en-IN" sz="2000" spc="-5" dirty="0">
                <a:latin typeface="Times New Roman"/>
                <a:cs typeface="Times New Roman"/>
              </a:rPr>
              <a:t>Device                                      :     Laptop/Smartphone</a:t>
            </a:r>
          </a:p>
          <a:p>
            <a:pPr marL="125095" indent="-113030">
              <a:lnSpc>
                <a:spcPct val="100000"/>
              </a:lnSpc>
              <a:spcBef>
                <a:spcPts val="805"/>
              </a:spcBef>
              <a:buFont typeface="Symbol"/>
              <a:buChar char=""/>
              <a:tabLst>
                <a:tab pos="125730" algn="l"/>
              </a:tabLst>
            </a:pPr>
            <a:r>
              <a:rPr lang="en-IN" sz="2000" spc="-5" dirty="0">
                <a:latin typeface="Times New Roman"/>
                <a:cs typeface="Times New Roman"/>
              </a:rPr>
              <a:t>Processor                                  :     </a:t>
            </a:r>
            <a:r>
              <a:rPr lang="pt-BR" sz="2000" spc="-5" dirty="0">
                <a:latin typeface="Times New Roman"/>
                <a:cs typeface="Times New Roman"/>
              </a:rPr>
              <a:t>Intel i5</a:t>
            </a:r>
            <a:endParaRPr lang="en-IN" sz="2000" dirty="0">
              <a:latin typeface="Times New Roman"/>
              <a:cs typeface="Times New Roman"/>
            </a:endParaRPr>
          </a:p>
          <a:p>
            <a:pPr marL="12065" indent="0">
              <a:lnSpc>
                <a:spcPct val="100000"/>
              </a:lnSpc>
              <a:spcBef>
                <a:spcPts val="1240"/>
              </a:spcBef>
              <a:buNone/>
              <a:tabLst>
                <a:tab pos="125730" algn="l"/>
              </a:tabLst>
            </a:pPr>
            <a:endParaRPr lang="en-IN" b="1" dirty="0"/>
          </a:p>
        </p:txBody>
      </p:sp>
    </p:spTree>
    <p:extLst>
      <p:ext uri="{BB962C8B-B14F-4D97-AF65-F5344CB8AC3E}">
        <p14:creationId xmlns:p14="http://schemas.microsoft.com/office/powerpoint/2010/main" val="259193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E2A4-4DB3-F8E7-E24E-4DE2629057F1}"/>
              </a:ext>
            </a:extLst>
          </p:cNvPr>
          <p:cNvSpPr>
            <a:spLocks noGrp="1"/>
          </p:cNvSpPr>
          <p:nvPr>
            <p:ph type="title" idx="4294967295"/>
          </p:nvPr>
        </p:nvSpPr>
        <p:spPr>
          <a:xfrm>
            <a:off x="1216025" y="498158"/>
            <a:ext cx="9604375" cy="1452562"/>
          </a:xfrm>
        </p:spPr>
        <p:txBody>
          <a:bodyPr>
            <a:normAutofit fontScale="90000"/>
          </a:bodyPr>
          <a:lstStyle/>
          <a:p>
            <a:r>
              <a:rPr lang="en-IN" sz="2400" b="1" dirty="0">
                <a:solidFill>
                  <a:schemeClr val="tx1"/>
                </a:solidFill>
                <a:latin typeface="Times New Roman" panose="02020603050405020304" pitchFamily="18" charset="0"/>
                <a:cs typeface="Times New Roman" panose="02020603050405020304" pitchFamily="18" charset="0"/>
              </a:rPr>
              <a:t>ALGORITHM</a:t>
            </a:r>
            <a:br>
              <a:rPr lang="en-IN" sz="2400" b="1" dirty="0">
                <a:solidFill>
                  <a:schemeClr val="tx1"/>
                </a:solidFill>
                <a:latin typeface="Times New Roman" panose="02020603050405020304" pitchFamily="18" charset="0"/>
                <a:cs typeface="Times New Roman" panose="02020603050405020304" pitchFamily="18" charset="0"/>
              </a:rPr>
            </a:br>
            <a:br>
              <a:rPr lang="en-IN" sz="2400" b="1" dirty="0">
                <a:solidFill>
                  <a:schemeClr val="tx1"/>
                </a:solidFill>
                <a:latin typeface="Times New Roman" panose="02020603050405020304" pitchFamily="18" charset="0"/>
                <a:cs typeface="Times New Roman" panose="02020603050405020304" pitchFamily="18" charset="0"/>
              </a:rPr>
            </a:br>
            <a:r>
              <a:rPr lang="en-IN" sz="2400" b="1" dirty="0">
                <a:solidFill>
                  <a:schemeClr val="tx1"/>
                </a:solidFill>
                <a:latin typeface="Times New Roman" panose="02020603050405020304" pitchFamily="18" charset="0"/>
                <a:cs typeface="Times New Roman" panose="02020603050405020304" pitchFamily="18" charset="0"/>
              </a:rPr>
              <a:t>YOLO OBJECT DETECTION AND GTTS:</a:t>
            </a:r>
            <a:br>
              <a:rPr lang="en-IN" sz="2400" b="1"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ECB784-5532-C2D2-B9A5-39DCFBE4371D}"/>
              </a:ext>
            </a:extLst>
          </p:cNvPr>
          <p:cNvSpPr>
            <a:spLocks noGrp="1"/>
          </p:cNvSpPr>
          <p:nvPr>
            <p:ph idx="4294967295"/>
          </p:nvPr>
        </p:nvSpPr>
        <p:spPr>
          <a:xfrm>
            <a:off x="1066801" y="2428875"/>
            <a:ext cx="11125200" cy="3220085"/>
          </a:xfrm>
        </p:spPr>
        <p:txBody>
          <a:bodyPr/>
          <a:lstStyle/>
          <a:p>
            <a:r>
              <a:rPr lang="en-IN" sz="2000" dirty="0">
                <a:latin typeface="Times New Roman" panose="02020603050405020304" pitchFamily="18" charset="0"/>
                <a:cs typeface="Times New Roman" panose="02020603050405020304" pitchFamily="18" charset="0"/>
              </a:rPr>
              <a:t>You only look once.</a:t>
            </a:r>
          </a:p>
          <a:p>
            <a:r>
              <a:rPr lang="en-IN" sz="2000" dirty="0">
                <a:latin typeface="Times New Roman" panose="02020603050405020304" pitchFamily="18" charset="0"/>
                <a:cs typeface="Times New Roman" panose="02020603050405020304" pitchFamily="18" charset="0"/>
              </a:rPr>
              <a:t>YOLOv3 is a real-time object detection.</a:t>
            </a:r>
          </a:p>
          <a:p>
            <a:r>
              <a:rPr lang="en-IN" sz="2000" dirty="0">
                <a:latin typeface="Times New Roman" panose="02020603050405020304" pitchFamily="18" charset="0"/>
                <a:cs typeface="Times New Roman" panose="02020603050405020304" pitchFamily="18" charset="0"/>
              </a:rPr>
              <a:t>It detects the object.</a:t>
            </a:r>
          </a:p>
          <a:p>
            <a:r>
              <a:rPr lang="en-IN" sz="2000" dirty="0">
                <a:latin typeface="Times New Roman" panose="02020603050405020304" pitchFamily="18" charset="0"/>
                <a:cs typeface="Times New Roman" panose="02020603050405020304" pitchFamily="18" charset="0"/>
              </a:rPr>
              <a:t>From COCO DATASET it will train and detect the class of the object.</a:t>
            </a:r>
          </a:p>
          <a:p>
            <a:r>
              <a:rPr lang="en-IN" sz="2000" dirty="0">
                <a:latin typeface="Times New Roman" panose="02020603050405020304" pitchFamily="18" charset="0"/>
                <a:cs typeface="Times New Roman" panose="02020603050405020304" pitchFamily="18" charset="0"/>
              </a:rPr>
              <a:t>With the help of voice modules the class of the object will be converted into default voice notes.</a:t>
            </a:r>
          </a:p>
          <a:p>
            <a:r>
              <a:rPr lang="en-IN" sz="2000" dirty="0">
                <a:latin typeface="Times New Roman" panose="02020603050405020304" pitchFamily="18" charset="0"/>
                <a:cs typeface="Times New Roman" panose="02020603050405020304" pitchFamily="18" charset="0"/>
              </a:rPr>
              <a:t>Default voice notes will be sent to the blind victims for their assistance.</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5385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704</TotalTime>
  <Words>1438</Words>
  <Application>Microsoft Office PowerPoint</Application>
  <PresentationFormat>Widescreen</PresentationFormat>
  <Paragraphs>72</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Century Gothic</vt:lpstr>
      <vt:lpstr>Symbol</vt:lpstr>
      <vt:lpstr>Tahoma</vt:lpstr>
      <vt:lpstr>Times New Roman</vt:lpstr>
      <vt:lpstr>Wingdings</vt:lpstr>
      <vt:lpstr>Wingdings 3</vt:lpstr>
      <vt:lpstr>Ion Boardroom</vt:lpstr>
      <vt:lpstr>PowerPoint Presentation</vt:lpstr>
      <vt:lpstr>PROBLEM STATEMENT</vt:lpstr>
      <vt:lpstr>  OBJECTIVE</vt:lpstr>
      <vt:lpstr>PowerPoint Presentation</vt:lpstr>
      <vt:lpstr>  EXISTING SYSTEM </vt:lpstr>
      <vt:lpstr>PROPOSED SYSTEM</vt:lpstr>
      <vt:lpstr>SCOPE OF THE PROJECT</vt:lpstr>
      <vt:lpstr>SOFTWARE AND HARDWARE REQUIREMENTS</vt:lpstr>
      <vt:lpstr>ALGORITHM  YOLO OBJECT DETECTION AND GTTS: </vt:lpstr>
      <vt:lpstr>ARCHITECTURE:</vt:lpstr>
      <vt:lpstr>UML DIAGRAMS   USE CASE DIAGRAM:</vt:lpstr>
      <vt:lpstr>CLASS DIAGRAM:</vt:lpstr>
      <vt:lpstr>SEQUENCE DIAGRAM:</vt:lpstr>
      <vt:lpstr>              ACTIVITY DIAGRAM:</vt:lpstr>
      <vt:lpstr>DATASET:</vt:lpstr>
      <vt:lpstr>DATASET:</vt:lpstr>
      <vt:lpstr>EXAMPLE:</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MAJOR PROJECT ON SIGNATURE VERIFICATION USING RFC</dc:title>
  <dc:creator>swetha gubire</dc:creator>
  <cp:lastModifiedBy>maith</cp:lastModifiedBy>
  <cp:revision>27</cp:revision>
  <dcterms:created xsi:type="dcterms:W3CDTF">2022-12-04T16:10:23Z</dcterms:created>
  <dcterms:modified xsi:type="dcterms:W3CDTF">2023-06-15T17:47:16Z</dcterms:modified>
</cp:coreProperties>
</file>